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colors9.xml" ContentType="application/vnd.openxmlformats-officedocument.drawingml.diagramColors+xml"/>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colors7.xml" ContentType="application/vnd.openxmlformats-officedocument.drawingml.diagramColors+xml"/>
  <Override PartName="/ppt/diagrams/drawing8.xml" ContentType="application/vnd.ms-office.drawingml.diagramDrawing+xml"/>
  <Default Extension="gif" ContentType="image/gif"/>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notesSlides/notesSlide5.xml" ContentType="application/vnd.openxmlformats-officedocument.presentationml.notesSlide+xml"/>
  <Override PartName="/ppt/diagrams/drawing5.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 id="2147483648" r:id="rId5"/>
  </p:sldMasterIdLst>
  <p:notesMasterIdLst>
    <p:notesMasterId r:id="rId40"/>
  </p:notesMasterIdLst>
  <p:handoutMasterIdLst>
    <p:handoutMasterId r:id="rId41"/>
  </p:handoutMasterIdLst>
  <p:sldIdLst>
    <p:sldId id="257" r:id="rId6"/>
    <p:sldId id="401" r:id="rId7"/>
    <p:sldId id="256" r:id="rId8"/>
    <p:sldId id="265" r:id="rId9"/>
    <p:sldId id="266" r:id="rId10"/>
    <p:sldId id="272" r:id="rId11"/>
    <p:sldId id="268" r:id="rId12"/>
    <p:sldId id="270" r:id="rId13"/>
    <p:sldId id="271" r:id="rId14"/>
    <p:sldId id="269" r:id="rId15"/>
    <p:sldId id="273" r:id="rId16"/>
    <p:sldId id="274" r:id="rId17"/>
    <p:sldId id="275" r:id="rId18"/>
    <p:sldId id="364" r:id="rId19"/>
    <p:sldId id="372" r:id="rId20"/>
    <p:sldId id="373" r:id="rId21"/>
    <p:sldId id="365" r:id="rId22"/>
    <p:sldId id="391" r:id="rId23"/>
    <p:sldId id="392" r:id="rId24"/>
    <p:sldId id="393" r:id="rId25"/>
    <p:sldId id="394" r:id="rId26"/>
    <p:sldId id="399" r:id="rId27"/>
    <p:sldId id="395" r:id="rId28"/>
    <p:sldId id="396" r:id="rId29"/>
    <p:sldId id="400" r:id="rId30"/>
    <p:sldId id="397" r:id="rId31"/>
    <p:sldId id="398" r:id="rId32"/>
    <p:sldId id="286" r:id="rId33"/>
    <p:sldId id="381" r:id="rId34"/>
    <p:sldId id="382" r:id="rId35"/>
    <p:sldId id="383" r:id="rId36"/>
    <p:sldId id="384" r:id="rId37"/>
    <p:sldId id="389" r:id="rId38"/>
    <p:sldId id="390" r:id="rId3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0000"/>
    <a:srgbClr val="99FF33"/>
    <a:srgbClr val="C09468"/>
    <a:srgbClr val="336600"/>
    <a:srgbClr val="333399"/>
    <a:srgbClr val="680000"/>
    <a:srgbClr val="580000"/>
    <a:srgbClr val="66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autoAdjust="0"/>
    <p:restoredTop sz="77486" autoAdjust="0"/>
  </p:normalViewPr>
  <p:slideViewPr>
    <p:cSldViewPr>
      <p:cViewPr varScale="1">
        <p:scale>
          <a:sx n="66" d="100"/>
          <a:sy n="66" d="100"/>
        </p:scale>
        <p:origin x="-1400" y="-68"/>
      </p:cViewPr>
      <p:guideLst>
        <p:guide orient="horz" pos="2160"/>
        <p:guide pos="2880"/>
      </p:guideLst>
    </p:cSldViewPr>
  </p:slideViewPr>
  <p:notesTextViewPr>
    <p:cViewPr>
      <p:scale>
        <a:sx n="100" d="100"/>
        <a:sy n="100" d="100"/>
      </p:scale>
      <p:origin x="0" y="0"/>
    </p:cViewPr>
  </p:notesTextViewPr>
  <p:gridSpacing cx="468172800" cy="468172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AAFEF-F8F1-427E-A70F-5D222477FA5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7A4D4FF1-5B40-421D-918D-15C39439F0DE}">
      <dgm:prSet custT="1"/>
      <dgm:spPr/>
      <dgm:t>
        <a:bodyPr/>
        <a:lstStyle/>
        <a:p>
          <a:pPr rtl="0"/>
          <a:r>
            <a:rPr lang="en-US" sz="2000" b="1" dirty="0" smtClean="0"/>
            <a:t>Underlying question = </a:t>
          </a:r>
          <a:endParaRPr lang="en-US" sz="2000" dirty="0"/>
        </a:p>
      </dgm:t>
    </dgm:pt>
    <dgm:pt modelId="{6E5D11C2-77AE-4314-8D91-00F1B63E97AB}" type="parTrans" cxnId="{B4E4F873-23AD-4332-8F16-9225E3CBD756}">
      <dgm:prSet/>
      <dgm:spPr/>
      <dgm:t>
        <a:bodyPr/>
        <a:lstStyle/>
        <a:p>
          <a:endParaRPr lang="en-US"/>
        </a:p>
      </dgm:t>
    </dgm:pt>
    <dgm:pt modelId="{B9911679-FA42-4772-8C19-2C3380B2480E}" type="sibTrans" cxnId="{B4E4F873-23AD-4332-8F16-9225E3CBD756}">
      <dgm:prSet/>
      <dgm:spPr/>
      <dgm:t>
        <a:bodyPr/>
        <a:lstStyle/>
        <a:p>
          <a:endParaRPr lang="en-US"/>
        </a:p>
      </dgm:t>
    </dgm:pt>
    <dgm:pt modelId="{9EAF3B5E-F58B-4D10-9E6E-BCA50C511D2E}">
      <dgm:prSet/>
      <dgm:spPr/>
      <dgm:t>
        <a:bodyPr/>
        <a:lstStyle/>
        <a:p>
          <a:pPr rtl="0"/>
          <a:r>
            <a:rPr lang="en-US" b="1" smtClean="0"/>
            <a:t>“What happened to you?”</a:t>
          </a:r>
          <a:endParaRPr lang="en-US"/>
        </a:p>
      </dgm:t>
    </dgm:pt>
    <dgm:pt modelId="{925F7908-0526-4944-B9B3-172598141659}" type="parTrans" cxnId="{EE4CEB48-8909-4B6E-9CD0-4AC2DBCD2C83}">
      <dgm:prSet/>
      <dgm:spPr/>
      <dgm:t>
        <a:bodyPr/>
        <a:lstStyle/>
        <a:p>
          <a:endParaRPr lang="en-US"/>
        </a:p>
      </dgm:t>
    </dgm:pt>
    <dgm:pt modelId="{BAFB13EB-BB55-46A5-AD9D-E242391279BC}" type="sibTrans" cxnId="{EE4CEB48-8909-4B6E-9CD0-4AC2DBCD2C83}">
      <dgm:prSet/>
      <dgm:spPr/>
      <dgm:t>
        <a:bodyPr/>
        <a:lstStyle/>
        <a:p>
          <a:endParaRPr lang="en-US"/>
        </a:p>
      </dgm:t>
    </dgm:pt>
    <dgm:pt modelId="{7FEB8436-D5E9-48BD-B5D5-DC467B9D50C8}">
      <dgm:prSet custT="1"/>
      <dgm:spPr/>
      <dgm:t>
        <a:bodyPr/>
        <a:lstStyle/>
        <a:p>
          <a:pPr rtl="0"/>
          <a:r>
            <a:rPr lang="en-US" sz="2000" b="1" dirty="0" smtClean="0"/>
            <a:t>Symptoms = </a:t>
          </a:r>
          <a:endParaRPr lang="en-US" sz="2000" dirty="0"/>
        </a:p>
      </dgm:t>
    </dgm:pt>
    <dgm:pt modelId="{C54055EB-2880-41BC-9495-7C7FE46D031B}" type="parTrans" cxnId="{0C5435C3-0CA5-4861-AF8D-A7326359EADD}">
      <dgm:prSet/>
      <dgm:spPr/>
      <dgm:t>
        <a:bodyPr/>
        <a:lstStyle/>
        <a:p>
          <a:endParaRPr lang="en-US"/>
        </a:p>
      </dgm:t>
    </dgm:pt>
    <dgm:pt modelId="{C1FACBFC-E423-414F-ADF7-84150EC13081}" type="sibTrans" cxnId="{0C5435C3-0CA5-4861-AF8D-A7326359EADD}">
      <dgm:prSet/>
      <dgm:spPr/>
      <dgm:t>
        <a:bodyPr/>
        <a:lstStyle/>
        <a:p>
          <a:endParaRPr lang="en-US"/>
        </a:p>
      </dgm:t>
    </dgm:pt>
    <dgm:pt modelId="{F067DFE7-AE62-4C38-9681-840905676AE1}">
      <dgm:prSet/>
      <dgm:spPr/>
      <dgm:t>
        <a:bodyPr/>
        <a:lstStyle/>
        <a:p>
          <a:pPr rtl="0"/>
          <a:r>
            <a:rPr lang="en-US" b="1" u="none" dirty="0" smtClean="0"/>
            <a:t>Adaptations</a:t>
          </a:r>
          <a:r>
            <a:rPr lang="en-US" b="1" dirty="0" smtClean="0"/>
            <a:t> to traumatic events</a:t>
          </a:r>
          <a:endParaRPr lang="en-US" dirty="0"/>
        </a:p>
      </dgm:t>
    </dgm:pt>
    <dgm:pt modelId="{6C48D6A5-391A-4E0C-B373-34AB6C53939B}" type="parTrans" cxnId="{7ADE13F9-E466-4541-9CDB-95BB816817BB}">
      <dgm:prSet/>
      <dgm:spPr/>
      <dgm:t>
        <a:bodyPr/>
        <a:lstStyle/>
        <a:p>
          <a:endParaRPr lang="en-US"/>
        </a:p>
      </dgm:t>
    </dgm:pt>
    <dgm:pt modelId="{F7B1CDCE-A475-41CA-9710-B48BF6DD33F8}" type="sibTrans" cxnId="{7ADE13F9-E466-4541-9CDB-95BB816817BB}">
      <dgm:prSet/>
      <dgm:spPr/>
      <dgm:t>
        <a:bodyPr/>
        <a:lstStyle/>
        <a:p>
          <a:endParaRPr lang="en-US"/>
        </a:p>
      </dgm:t>
    </dgm:pt>
    <dgm:pt modelId="{23B84201-8D74-4F38-9F28-4FB95B377BB0}">
      <dgm:prSet custT="1"/>
      <dgm:spPr/>
      <dgm:t>
        <a:bodyPr/>
        <a:lstStyle/>
        <a:p>
          <a:pPr rtl="0"/>
          <a:r>
            <a:rPr lang="en-US" sz="2400" b="1" dirty="0" smtClean="0"/>
            <a:t>Healing happens</a:t>
          </a:r>
          <a:endParaRPr lang="en-US" sz="2400" dirty="0"/>
        </a:p>
      </dgm:t>
    </dgm:pt>
    <dgm:pt modelId="{0630B91F-3B98-4C59-B0FE-3886A551B9BB}" type="parTrans" cxnId="{04C3DC33-0EDE-4B04-8237-74C64686A59E}">
      <dgm:prSet/>
      <dgm:spPr/>
      <dgm:t>
        <a:bodyPr/>
        <a:lstStyle/>
        <a:p>
          <a:endParaRPr lang="en-US"/>
        </a:p>
      </dgm:t>
    </dgm:pt>
    <dgm:pt modelId="{DF8A42EE-8121-4427-AB13-568792DC0D35}" type="sibTrans" cxnId="{04C3DC33-0EDE-4B04-8237-74C64686A59E}">
      <dgm:prSet/>
      <dgm:spPr/>
      <dgm:t>
        <a:bodyPr/>
        <a:lstStyle/>
        <a:p>
          <a:endParaRPr lang="en-US"/>
        </a:p>
      </dgm:t>
    </dgm:pt>
    <dgm:pt modelId="{D6D386B0-ACBF-4ABE-B149-1F5979C67E35}">
      <dgm:prSet/>
      <dgm:spPr/>
      <dgm:t>
        <a:bodyPr/>
        <a:lstStyle/>
        <a:p>
          <a:pPr rtl="0"/>
          <a:r>
            <a:rPr lang="en-US" b="1" dirty="0" smtClean="0"/>
            <a:t>In relationships</a:t>
          </a:r>
          <a:endParaRPr lang="en-US" dirty="0"/>
        </a:p>
      </dgm:t>
    </dgm:pt>
    <dgm:pt modelId="{B3E0FA42-4E4F-41CE-8742-CD77AA054FA2}" type="parTrans" cxnId="{C49E6E37-D439-4200-8179-6BE49AE0B5C5}">
      <dgm:prSet/>
      <dgm:spPr/>
      <dgm:t>
        <a:bodyPr/>
        <a:lstStyle/>
        <a:p>
          <a:endParaRPr lang="en-US"/>
        </a:p>
      </dgm:t>
    </dgm:pt>
    <dgm:pt modelId="{8B641355-E02C-4E5F-92EB-0CDDCC139BBB}" type="sibTrans" cxnId="{C49E6E37-D439-4200-8179-6BE49AE0B5C5}">
      <dgm:prSet/>
      <dgm:spPr/>
      <dgm:t>
        <a:bodyPr/>
        <a:lstStyle/>
        <a:p>
          <a:endParaRPr lang="en-US"/>
        </a:p>
      </dgm:t>
    </dgm:pt>
    <dgm:pt modelId="{FD3C6A61-30E7-4E43-9B6D-CC385C9B9C02}" type="pres">
      <dgm:prSet presAssocID="{E41AAFEF-F8F1-427E-A70F-5D222477FA5B}" presName="Name0" presStyleCnt="0">
        <dgm:presLayoutVars>
          <dgm:chPref val="3"/>
          <dgm:dir/>
          <dgm:animLvl val="lvl"/>
          <dgm:resizeHandles/>
        </dgm:presLayoutVars>
      </dgm:prSet>
      <dgm:spPr/>
      <dgm:t>
        <a:bodyPr/>
        <a:lstStyle/>
        <a:p>
          <a:endParaRPr lang="en-US"/>
        </a:p>
      </dgm:t>
    </dgm:pt>
    <dgm:pt modelId="{ACF7F4E9-03F3-4DAD-B997-414FC875EC89}" type="pres">
      <dgm:prSet presAssocID="{7A4D4FF1-5B40-421D-918D-15C39439F0DE}" presName="horFlow" presStyleCnt="0"/>
      <dgm:spPr/>
    </dgm:pt>
    <dgm:pt modelId="{AF96FA0C-6A55-4BD1-9B98-5F8A30850E23}" type="pres">
      <dgm:prSet presAssocID="{7A4D4FF1-5B40-421D-918D-15C39439F0DE}" presName="bigChev" presStyleLbl="node1" presStyleIdx="0" presStyleCnt="3"/>
      <dgm:spPr/>
      <dgm:t>
        <a:bodyPr/>
        <a:lstStyle/>
        <a:p>
          <a:endParaRPr lang="en-US"/>
        </a:p>
      </dgm:t>
    </dgm:pt>
    <dgm:pt modelId="{9A607A18-DCAF-4F4E-8F19-F2CB011AF36F}" type="pres">
      <dgm:prSet presAssocID="{925F7908-0526-4944-B9B3-172598141659}" presName="parTrans" presStyleCnt="0"/>
      <dgm:spPr/>
    </dgm:pt>
    <dgm:pt modelId="{65A846CA-B6A9-4361-BA52-185DB1703351}" type="pres">
      <dgm:prSet presAssocID="{9EAF3B5E-F58B-4D10-9E6E-BCA50C511D2E}" presName="node" presStyleLbl="alignAccFollowNode1" presStyleIdx="0" presStyleCnt="3">
        <dgm:presLayoutVars>
          <dgm:bulletEnabled val="1"/>
        </dgm:presLayoutVars>
      </dgm:prSet>
      <dgm:spPr/>
      <dgm:t>
        <a:bodyPr/>
        <a:lstStyle/>
        <a:p>
          <a:endParaRPr lang="en-US"/>
        </a:p>
      </dgm:t>
    </dgm:pt>
    <dgm:pt modelId="{68A13A54-6A14-4EF9-9F0F-8A8C5F57DAF7}" type="pres">
      <dgm:prSet presAssocID="{7A4D4FF1-5B40-421D-918D-15C39439F0DE}" presName="vSp" presStyleCnt="0"/>
      <dgm:spPr/>
    </dgm:pt>
    <dgm:pt modelId="{6BF91AA4-F244-4F68-AB53-510002866748}" type="pres">
      <dgm:prSet presAssocID="{7FEB8436-D5E9-48BD-B5D5-DC467B9D50C8}" presName="horFlow" presStyleCnt="0"/>
      <dgm:spPr/>
    </dgm:pt>
    <dgm:pt modelId="{8A5A257D-FA80-4F9A-A61B-6D2E7A056520}" type="pres">
      <dgm:prSet presAssocID="{7FEB8436-D5E9-48BD-B5D5-DC467B9D50C8}" presName="bigChev" presStyleLbl="node1" presStyleIdx="1" presStyleCnt="3"/>
      <dgm:spPr/>
      <dgm:t>
        <a:bodyPr/>
        <a:lstStyle/>
        <a:p>
          <a:endParaRPr lang="en-US"/>
        </a:p>
      </dgm:t>
    </dgm:pt>
    <dgm:pt modelId="{048B347A-36C3-4315-95BB-DC0599AE5279}" type="pres">
      <dgm:prSet presAssocID="{6C48D6A5-391A-4E0C-B373-34AB6C53939B}" presName="parTrans" presStyleCnt="0"/>
      <dgm:spPr/>
    </dgm:pt>
    <dgm:pt modelId="{B40296CB-1BD3-4AD1-96B5-A790B3E48E2D}" type="pres">
      <dgm:prSet presAssocID="{F067DFE7-AE62-4C38-9681-840905676AE1}" presName="node" presStyleLbl="alignAccFollowNode1" presStyleIdx="1" presStyleCnt="3">
        <dgm:presLayoutVars>
          <dgm:bulletEnabled val="1"/>
        </dgm:presLayoutVars>
      </dgm:prSet>
      <dgm:spPr/>
      <dgm:t>
        <a:bodyPr/>
        <a:lstStyle/>
        <a:p>
          <a:endParaRPr lang="en-US"/>
        </a:p>
      </dgm:t>
    </dgm:pt>
    <dgm:pt modelId="{5DDDEBA5-E5B1-46E7-9710-0F75FDB4944D}" type="pres">
      <dgm:prSet presAssocID="{7FEB8436-D5E9-48BD-B5D5-DC467B9D50C8}" presName="vSp" presStyleCnt="0"/>
      <dgm:spPr/>
    </dgm:pt>
    <dgm:pt modelId="{7D45953D-BBF1-4B1B-B7B1-23028448F7A3}" type="pres">
      <dgm:prSet presAssocID="{23B84201-8D74-4F38-9F28-4FB95B377BB0}" presName="horFlow" presStyleCnt="0"/>
      <dgm:spPr/>
    </dgm:pt>
    <dgm:pt modelId="{2D16D735-DA10-44BE-A982-D92D3D9867A2}" type="pres">
      <dgm:prSet presAssocID="{23B84201-8D74-4F38-9F28-4FB95B377BB0}" presName="bigChev" presStyleLbl="node1" presStyleIdx="2" presStyleCnt="3"/>
      <dgm:spPr/>
      <dgm:t>
        <a:bodyPr/>
        <a:lstStyle/>
        <a:p>
          <a:endParaRPr lang="en-US"/>
        </a:p>
      </dgm:t>
    </dgm:pt>
    <dgm:pt modelId="{8EF532BC-D9DA-469B-8955-D73EB8AA2C7D}" type="pres">
      <dgm:prSet presAssocID="{B3E0FA42-4E4F-41CE-8742-CD77AA054FA2}" presName="parTrans" presStyleCnt="0"/>
      <dgm:spPr/>
    </dgm:pt>
    <dgm:pt modelId="{C033204F-03C6-4403-B4DB-96F82B339EEE}" type="pres">
      <dgm:prSet presAssocID="{D6D386B0-ACBF-4ABE-B149-1F5979C67E35}" presName="node" presStyleLbl="alignAccFollowNode1" presStyleIdx="2" presStyleCnt="3">
        <dgm:presLayoutVars>
          <dgm:bulletEnabled val="1"/>
        </dgm:presLayoutVars>
      </dgm:prSet>
      <dgm:spPr/>
      <dgm:t>
        <a:bodyPr/>
        <a:lstStyle/>
        <a:p>
          <a:endParaRPr lang="en-US"/>
        </a:p>
      </dgm:t>
    </dgm:pt>
  </dgm:ptLst>
  <dgm:cxnLst>
    <dgm:cxn modelId="{C49E6E37-D439-4200-8179-6BE49AE0B5C5}" srcId="{23B84201-8D74-4F38-9F28-4FB95B377BB0}" destId="{D6D386B0-ACBF-4ABE-B149-1F5979C67E35}" srcOrd="0" destOrd="0" parTransId="{B3E0FA42-4E4F-41CE-8742-CD77AA054FA2}" sibTransId="{8B641355-E02C-4E5F-92EB-0CDDCC139BBB}"/>
    <dgm:cxn modelId="{6871DCD6-333D-419B-8B12-D1834B669A63}" type="presOf" srcId="{7A4D4FF1-5B40-421D-918D-15C39439F0DE}" destId="{AF96FA0C-6A55-4BD1-9B98-5F8A30850E23}" srcOrd="0" destOrd="0" presId="urn:microsoft.com/office/officeart/2005/8/layout/lProcess3"/>
    <dgm:cxn modelId="{04C3DC33-0EDE-4B04-8237-74C64686A59E}" srcId="{E41AAFEF-F8F1-427E-A70F-5D222477FA5B}" destId="{23B84201-8D74-4F38-9F28-4FB95B377BB0}" srcOrd="2" destOrd="0" parTransId="{0630B91F-3B98-4C59-B0FE-3886A551B9BB}" sibTransId="{DF8A42EE-8121-4427-AB13-568792DC0D35}"/>
    <dgm:cxn modelId="{39F65811-44AC-4B74-A393-27B6966BAEE7}" type="presOf" srcId="{E41AAFEF-F8F1-427E-A70F-5D222477FA5B}" destId="{FD3C6A61-30E7-4E43-9B6D-CC385C9B9C02}" srcOrd="0" destOrd="0" presId="urn:microsoft.com/office/officeart/2005/8/layout/lProcess3"/>
    <dgm:cxn modelId="{0C5435C3-0CA5-4861-AF8D-A7326359EADD}" srcId="{E41AAFEF-F8F1-427E-A70F-5D222477FA5B}" destId="{7FEB8436-D5E9-48BD-B5D5-DC467B9D50C8}" srcOrd="1" destOrd="0" parTransId="{C54055EB-2880-41BC-9495-7C7FE46D031B}" sibTransId="{C1FACBFC-E423-414F-ADF7-84150EC13081}"/>
    <dgm:cxn modelId="{7C57A41D-74BE-409A-BB3A-964297257C7B}" type="presOf" srcId="{D6D386B0-ACBF-4ABE-B149-1F5979C67E35}" destId="{C033204F-03C6-4403-B4DB-96F82B339EEE}" srcOrd="0" destOrd="0" presId="urn:microsoft.com/office/officeart/2005/8/layout/lProcess3"/>
    <dgm:cxn modelId="{EE4CEB48-8909-4B6E-9CD0-4AC2DBCD2C83}" srcId="{7A4D4FF1-5B40-421D-918D-15C39439F0DE}" destId="{9EAF3B5E-F58B-4D10-9E6E-BCA50C511D2E}" srcOrd="0" destOrd="0" parTransId="{925F7908-0526-4944-B9B3-172598141659}" sibTransId="{BAFB13EB-BB55-46A5-AD9D-E242391279BC}"/>
    <dgm:cxn modelId="{92150527-4ABE-43C9-90F3-4A7002EFABDA}" type="presOf" srcId="{7FEB8436-D5E9-48BD-B5D5-DC467B9D50C8}" destId="{8A5A257D-FA80-4F9A-A61B-6D2E7A056520}" srcOrd="0" destOrd="0" presId="urn:microsoft.com/office/officeart/2005/8/layout/lProcess3"/>
    <dgm:cxn modelId="{B4E4F873-23AD-4332-8F16-9225E3CBD756}" srcId="{E41AAFEF-F8F1-427E-A70F-5D222477FA5B}" destId="{7A4D4FF1-5B40-421D-918D-15C39439F0DE}" srcOrd="0" destOrd="0" parTransId="{6E5D11C2-77AE-4314-8D91-00F1B63E97AB}" sibTransId="{B9911679-FA42-4772-8C19-2C3380B2480E}"/>
    <dgm:cxn modelId="{B22BC6CE-B004-4F68-A513-99FBFA7A39D4}" type="presOf" srcId="{9EAF3B5E-F58B-4D10-9E6E-BCA50C511D2E}" destId="{65A846CA-B6A9-4361-BA52-185DB1703351}" srcOrd="0" destOrd="0" presId="urn:microsoft.com/office/officeart/2005/8/layout/lProcess3"/>
    <dgm:cxn modelId="{51DFD55B-33CB-4CCC-A46A-8B1CC19ED60F}" type="presOf" srcId="{23B84201-8D74-4F38-9F28-4FB95B377BB0}" destId="{2D16D735-DA10-44BE-A982-D92D3D9867A2}" srcOrd="0" destOrd="0" presId="urn:microsoft.com/office/officeart/2005/8/layout/lProcess3"/>
    <dgm:cxn modelId="{42E529B7-4C0C-49F5-B667-A6345D153B88}" type="presOf" srcId="{F067DFE7-AE62-4C38-9681-840905676AE1}" destId="{B40296CB-1BD3-4AD1-96B5-A790B3E48E2D}" srcOrd="0" destOrd="0" presId="urn:microsoft.com/office/officeart/2005/8/layout/lProcess3"/>
    <dgm:cxn modelId="{7ADE13F9-E466-4541-9CDB-95BB816817BB}" srcId="{7FEB8436-D5E9-48BD-B5D5-DC467B9D50C8}" destId="{F067DFE7-AE62-4C38-9681-840905676AE1}" srcOrd="0" destOrd="0" parTransId="{6C48D6A5-391A-4E0C-B373-34AB6C53939B}" sibTransId="{F7B1CDCE-A475-41CA-9710-B48BF6DD33F8}"/>
    <dgm:cxn modelId="{D92F4129-2F18-4958-B476-F50BE96808EA}" type="presParOf" srcId="{FD3C6A61-30E7-4E43-9B6D-CC385C9B9C02}" destId="{ACF7F4E9-03F3-4DAD-B997-414FC875EC89}" srcOrd="0" destOrd="0" presId="urn:microsoft.com/office/officeart/2005/8/layout/lProcess3"/>
    <dgm:cxn modelId="{6E0AEBD8-1FB1-49A5-867C-FD831BE4E3EC}" type="presParOf" srcId="{ACF7F4E9-03F3-4DAD-B997-414FC875EC89}" destId="{AF96FA0C-6A55-4BD1-9B98-5F8A30850E23}" srcOrd="0" destOrd="0" presId="urn:microsoft.com/office/officeart/2005/8/layout/lProcess3"/>
    <dgm:cxn modelId="{2619AC0D-9ECD-444E-93D0-F48117B06EA5}" type="presParOf" srcId="{ACF7F4E9-03F3-4DAD-B997-414FC875EC89}" destId="{9A607A18-DCAF-4F4E-8F19-F2CB011AF36F}" srcOrd="1" destOrd="0" presId="urn:microsoft.com/office/officeart/2005/8/layout/lProcess3"/>
    <dgm:cxn modelId="{1D487F95-0CCC-4055-86C5-4CBFC570CEE0}" type="presParOf" srcId="{ACF7F4E9-03F3-4DAD-B997-414FC875EC89}" destId="{65A846CA-B6A9-4361-BA52-185DB1703351}" srcOrd="2" destOrd="0" presId="urn:microsoft.com/office/officeart/2005/8/layout/lProcess3"/>
    <dgm:cxn modelId="{59E6A986-8F6A-442E-B434-B286F03F2F02}" type="presParOf" srcId="{FD3C6A61-30E7-4E43-9B6D-CC385C9B9C02}" destId="{68A13A54-6A14-4EF9-9F0F-8A8C5F57DAF7}" srcOrd="1" destOrd="0" presId="urn:microsoft.com/office/officeart/2005/8/layout/lProcess3"/>
    <dgm:cxn modelId="{1DD79EA2-3B76-4298-AD53-178B741C90AA}" type="presParOf" srcId="{FD3C6A61-30E7-4E43-9B6D-CC385C9B9C02}" destId="{6BF91AA4-F244-4F68-AB53-510002866748}" srcOrd="2" destOrd="0" presId="urn:microsoft.com/office/officeart/2005/8/layout/lProcess3"/>
    <dgm:cxn modelId="{06D3D418-CC76-475A-8615-9FECAE204050}" type="presParOf" srcId="{6BF91AA4-F244-4F68-AB53-510002866748}" destId="{8A5A257D-FA80-4F9A-A61B-6D2E7A056520}" srcOrd="0" destOrd="0" presId="urn:microsoft.com/office/officeart/2005/8/layout/lProcess3"/>
    <dgm:cxn modelId="{C524191E-C868-490B-9B3E-EE0CAF45631F}" type="presParOf" srcId="{6BF91AA4-F244-4F68-AB53-510002866748}" destId="{048B347A-36C3-4315-95BB-DC0599AE5279}" srcOrd="1" destOrd="0" presId="urn:microsoft.com/office/officeart/2005/8/layout/lProcess3"/>
    <dgm:cxn modelId="{8A931AF8-996C-43DA-8E10-FE78BF7CD1B5}" type="presParOf" srcId="{6BF91AA4-F244-4F68-AB53-510002866748}" destId="{B40296CB-1BD3-4AD1-96B5-A790B3E48E2D}" srcOrd="2" destOrd="0" presId="urn:microsoft.com/office/officeart/2005/8/layout/lProcess3"/>
    <dgm:cxn modelId="{141AA4D1-612D-4F67-B14E-473E16B58E26}" type="presParOf" srcId="{FD3C6A61-30E7-4E43-9B6D-CC385C9B9C02}" destId="{5DDDEBA5-E5B1-46E7-9710-0F75FDB4944D}" srcOrd="3" destOrd="0" presId="urn:microsoft.com/office/officeart/2005/8/layout/lProcess3"/>
    <dgm:cxn modelId="{AE541843-70BC-45F0-A8B2-E9B1D982422E}" type="presParOf" srcId="{FD3C6A61-30E7-4E43-9B6D-CC385C9B9C02}" destId="{7D45953D-BBF1-4B1B-B7B1-23028448F7A3}" srcOrd="4" destOrd="0" presId="urn:microsoft.com/office/officeart/2005/8/layout/lProcess3"/>
    <dgm:cxn modelId="{93276FD4-83A3-4D78-ADA4-ED70ACC5274B}" type="presParOf" srcId="{7D45953D-BBF1-4B1B-B7B1-23028448F7A3}" destId="{2D16D735-DA10-44BE-A982-D92D3D9867A2}" srcOrd="0" destOrd="0" presId="urn:microsoft.com/office/officeart/2005/8/layout/lProcess3"/>
    <dgm:cxn modelId="{FC04F46A-BCDF-4CAF-997F-EAEA6F06D46A}" type="presParOf" srcId="{7D45953D-BBF1-4B1B-B7B1-23028448F7A3}" destId="{8EF532BC-D9DA-469B-8955-D73EB8AA2C7D}" srcOrd="1" destOrd="0" presId="urn:microsoft.com/office/officeart/2005/8/layout/lProcess3"/>
    <dgm:cxn modelId="{77D3E5D2-5BA4-4423-977C-80F040F4272A}" type="presParOf" srcId="{7D45953D-BBF1-4B1B-B7B1-23028448F7A3}" destId="{C033204F-03C6-4403-B4DB-96F82B339EEE}" srcOrd="2" destOrd="0" presId="urn:microsoft.com/office/officeart/2005/8/layout/l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8FCCA5-9376-4C07-B851-6C4FC06B249A}"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en-US"/>
        </a:p>
      </dgm:t>
    </dgm:pt>
    <dgm:pt modelId="{9AAA42D0-2C01-4FC9-8885-E174C7BF315B}">
      <dgm:prSet phldrT="[Text]" custT="1"/>
      <dgm:spPr>
        <a:solidFill>
          <a:srgbClr val="680000"/>
        </a:solidFill>
      </dgm:spPr>
      <dgm:t>
        <a:bodyPr/>
        <a:lstStyle/>
        <a:p>
          <a:r>
            <a:rPr lang="en-US" sz="4000" b="1" dirty="0" smtClean="0">
              <a:effectLst>
                <a:outerShdw blurRad="38100" dist="38100" dir="2700000" algn="tl">
                  <a:srgbClr val="000000">
                    <a:alpha val="43137"/>
                  </a:srgbClr>
                </a:outerShdw>
              </a:effectLst>
            </a:rPr>
            <a:t>Events</a:t>
          </a:r>
          <a:endParaRPr lang="en-US" sz="4000" b="1" dirty="0">
            <a:effectLst>
              <a:outerShdw blurRad="38100" dist="38100" dir="2700000" algn="tl">
                <a:srgbClr val="000000">
                  <a:alpha val="43137"/>
                </a:srgbClr>
              </a:outerShdw>
            </a:effectLst>
          </a:endParaRPr>
        </a:p>
      </dgm:t>
    </dgm:pt>
    <dgm:pt modelId="{3EDE83B7-D34A-4C32-B5D0-5A9F7E3EEBC3}" type="parTrans" cxnId="{DE82B4C7-F897-46A6-A6AB-A7DF56142B86}">
      <dgm:prSet/>
      <dgm:spPr/>
      <dgm:t>
        <a:bodyPr/>
        <a:lstStyle/>
        <a:p>
          <a:endParaRPr lang="en-US"/>
        </a:p>
      </dgm:t>
    </dgm:pt>
    <dgm:pt modelId="{00E717DE-B52E-4C2E-A971-5CC7C1FFE521}" type="sibTrans" cxnId="{DE82B4C7-F897-46A6-A6AB-A7DF56142B86}">
      <dgm:prSet/>
      <dgm:spPr/>
      <dgm:t>
        <a:bodyPr/>
        <a:lstStyle/>
        <a:p>
          <a:endParaRPr lang="en-US"/>
        </a:p>
      </dgm:t>
    </dgm:pt>
    <dgm:pt modelId="{27BD0680-573A-439C-8112-87071F0361F9}">
      <dgm:prSet phldrT="[Text]"/>
      <dgm:spPr>
        <a:solidFill>
          <a:srgbClr val="333399"/>
        </a:solidFill>
      </dgm:spPr>
      <dgm:t>
        <a:bodyPr/>
        <a:lstStyle/>
        <a:p>
          <a:r>
            <a:rPr lang="en-US" b="1" dirty="0" smtClean="0">
              <a:effectLst>
                <a:outerShdw blurRad="38100" dist="38100" dir="2700000" algn="tl">
                  <a:srgbClr val="000000">
                    <a:alpha val="43137"/>
                  </a:srgbClr>
                </a:outerShdw>
              </a:effectLst>
            </a:rPr>
            <a:t>Experience</a:t>
          </a:r>
          <a:endParaRPr lang="en-US" b="1" dirty="0">
            <a:effectLst>
              <a:outerShdw blurRad="38100" dist="38100" dir="2700000" algn="tl">
                <a:srgbClr val="000000">
                  <a:alpha val="43137"/>
                </a:srgbClr>
              </a:outerShdw>
            </a:effectLst>
          </a:endParaRPr>
        </a:p>
      </dgm:t>
    </dgm:pt>
    <dgm:pt modelId="{5D595A20-52E3-4BBB-96D8-E4D0DCA60835}" type="parTrans" cxnId="{69A81B20-8EA4-4896-BE83-62664A4CCACB}">
      <dgm:prSet/>
      <dgm:spPr/>
      <dgm:t>
        <a:bodyPr/>
        <a:lstStyle/>
        <a:p>
          <a:endParaRPr lang="en-US"/>
        </a:p>
      </dgm:t>
    </dgm:pt>
    <dgm:pt modelId="{8D93D44A-43B7-44F7-B92E-60D1FDC5D7BD}" type="sibTrans" cxnId="{69A81B20-8EA4-4896-BE83-62664A4CCACB}">
      <dgm:prSet/>
      <dgm:spPr/>
      <dgm:t>
        <a:bodyPr/>
        <a:lstStyle/>
        <a:p>
          <a:endParaRPr lang="en-US"/>
        </a:p>
      </dgm:t>
    </dgm:pt>
    <dgm:pt modelId="{700396DF-0E92-4F75-9E2B-9A7ADB251BEE}">
      <dgm:prSet phldrT="[Text]"/>
      <dgm:spPr>
        <a:solidFill>
          <a:srgbClr val="336600"/>
        </a:solidFill>
      </dgm:spPr>
      <dgm:t>
        <a:bodyPr/>
        <a:lstStyle/>
        <a:p>
          <a:r>
            <a:rPr lang="en-US" b="1" dirty="0" smtClean="0">
              <a:solidFill>
                <a:schemeClr val="bg1"/>
              </a:solidFill>
              <a:effectLst>
                <a:outerShdw blurRad="38100" dist="38100" dir="2700000" algn="tl">
                  <a:srgbClr val="000000">
                    <a:alpha val="43137"/>
                  </a:srgbClr>
                </a:outerShdw>
              </a:effectLst>
            </a:rPr>
            <a:t>Effects</a:t>
          </a:r>
          <a:endParaRPr lang="en-US" b="1" dirty="0">
            <a:solidFill>
              <a:schemeClr val="bg1"/>
            </a:solidFill>
            <a:effectLst>
              <a:outerShdw blurRad="38100" dist="38100" dir="2700000" algn="tl">
                <a:srgbClr val="000000">
                  <a:alpha val="43137"/>
                </a:srgbClr>
              </a:outerShdw>
            </a:effectLst>
          </a:endParaRPr>
        </a:p>
      </dgm:t>
    </dgm:pt>
    <dgm:pt modelId="{811CA5A1-0F51-4F61-AC5D-CAC63B3325D8}" type="parTrans" cxnId="{2D8FBAF1-2376-4573-97BB-D9DEC759233D}">
      <dgm:prSet/>
      <dgm:spPr/>
      <dgm:t>
        <a:bodyPr/>
        <a:lstStyle/>
        <a:p>
          <a:endParaRPr lang="en-US"/>
        </a:p>
      </dgm:t>
    </dgm:pt>
    <dgm:pt modelId="{01089BE2-3818-406C-B279-32B9B34B43F7}" type="sibTrans" cxnId="{2D8FBAF1-2376-4573-97BB-D9DEC759233D}">
      <dgm:prSet/>
      <dgm:spPr/>
      <dgm:t>
        <a:bodyPr/>
        <a:lstStyle/>
        <a:p>
          <a:endParaRPr lang="en-US"/>
        </a:p>
      </dgm:t>
    </dgm:pt>
    <dgm:pt modelId="{20E967CF-67CF-4523-BAFE-BA857DAACDC8}">
      <dgm:prSet phldrT="[Text]" custT="1"/>
      <dgm:spPr>
        <a:solidFill>
          <a:srgbClr val="99FF33">
            <a:alpha val="89804"/>
          </a:srgbClr>
        </a:solidFill>
      </dgm:spPr>
      <dgm:t>
        <a:bodyPr anchor="ctr"/>
        <a:lstStyle/>
        <a:p>
          <a:r>
            <a:rPr lang="en-US" sz="1600" b="1" i="1" dirty="0" smtClean="0"/>
            <a:t>Effects </a:t>
          </a:r>
          <a:r>
            <a:rPr lang="en-US" sz="1600" b="1" dirty="0" smtClean="0"/>
            <a:t>of trauma include adverse physical, social, emotional, or spiritual consequences.</a:t>
          </a:r>
          <a:endParaRPr lang="en-US" sz="1600" b="1" dirty="0"/>
        </a:p>
      </dgm:t>
    </dgm:pt>
    <dgm:pt modelId="{48AB0AEB-14F1-4A23-AA73-AA9DA41A1970}" type="parTrans" cxnId="{909C097E-0027-49D1-A327-46C1BBFCD665}">
      <dgm:prSet/>
      <dgm:spPr/>
      <dgm:t>
        <a:bodyPr/>
        <a:lstStyle/>
        <a:p>
          <a:endParaRPr lang="en-US"/>
        </a:p>
      </dgm:t>
    </dgm:pt>
    <dgm:pt modelId="{A23699A8-E3E3-40DC-8E8F-EB48E1904996}" type="sibTrans" cxnId="{909C097E-0027-49D1-A327-46C1BBFCD665}">
      <dgm:prSet/>
      <dgm:spPr/>
      <dgm:t>
        <a:bodyPr/>
        <a:lstStyle/>
        <a:p>
          <a:endParaRPr lang="en-US"/>
        </a:p>
      </dgm:t>
    </dgm:pt>
    <dgm:pt modelId="{FF2CA5DC-701C-4DEC-B0D3-160CE516AFB3}">
      <dgm:prSet phldrT="[Text]" custT="1"/>
      <dgm:spPr>
        <a:solidFill>
          <a:srgbClr val="C09468">
            <a:alpha val="89804"/>
          </a:srgbClr>
        </a:solidFill>
      </dgm:spPr>
      <dgm:t>
        <a:bodyPr anchor="ctr"/>
        <a:lstStyle/>
        <a:p>
          <a:r>
            <a:rPr lang="en-US" sz="1600" b="1" i="1" dirty="0" smtClean="0"/>
            <a:t>Events/</a:t>
          </a:r>
          <a:r>
            <a:rPr lang="en-US" sz="1600" b="1" dirty="0" smtClean="0"/>
            <a:t>circumstances cause trauma</a:t>
          </a:r>
          <a:r>
            <a:rPr lang="en-US" sz="1600" b="0" dirty="0" smtClean="0"/>
            <a:t>.</a:t>
          </a:r>
          <a:endParaRPr lang="en-US" sz="1600" b="0" dirty="0"/>
        </a:p>
      </dgm:t>
    </dgm:pt>
    <dgm:pt modelId="{D4AC7ECF-BC04-49F4-9261-0C8579650BD2}" type="parTrans" cxnId="{0A6F6F3E-1D7A-4298-8845-A1C8EFDB0B4E}">
      <dgm:prSet/>
      <dgm:spPr/>
      <dgm:t>
        <a:bodyPr/>
        <a:lstStyle/>
        <a:p>
          <a:endParaRPr lang="en-US"/>
        </a:p>
      </dgm:t>
    </dgm:pt>
    <dgm:pt modelId="{F75735FC-5C1E-406B-A4BA-B9A045350D30}" type="sibTrans" cxnId="{0A6F6F3E-1D7A-4298-8845-A1C8EFDB0B4E}">
      <dgm:prSet/>
      <dgm:spPr/>
      <dgm:t>
        <a:bodyPr/>
        <a:lstStyle/>
        <a:p>
          <a:endParaRPr lang="en-US"/>
        </a:p>
      </dgm:t>
    </dgm:pt>
    <dgm:pt modelId="{9D873257-164E-403D-83D0-02C835157ABC}">
      <dgm:prSet phldrT="[Text]" custT="1"/>
      <dgm:spPr>
        <a:solidFill>
          <a:schemeClr val="accent6">
            <a:lumMod val="20000"/>
            <a:lumOff val="80000"/>
            <a:alpha val="90000"/>
          </a:schemeClr>
        </a:solidFill>
      </dgm:spPr>
      <dgm:t>
        <a:bodyPr anchor="ctr"/>
        <a:lstStyle/>
        <a:p>
          <a:r>
            <a:rPr lang="en-US" sz="1600" b="1" dirty="0" smtClean="0"/>
            <a:t>An individual’s </a:t>
          </a:r>
          <a:r>
            <a:rPr lang="en-US" sz="1600" b="1" i="1" dirty="0" smtClean="0"/>
            <a:t>experience</a:t>
          </a:r>
          <a:r>
            <a:rPr lang="en-US" sz="1600" b="1" dirty="0" smtClean="0"/>
            <a:t> of the event determines whether it is traumatic.</a:t>
          </a:r>
          <a:endParaRPr lang="en-US" sz="1600" b="1" dirty="0"/>
        </a:p>
      </dgm:t>
    </dgm:pt>
    <dgm:pt modelId="{5BCA6ADF-CA92-492F-BE08-FD2198F32E6B}" type="parTrans" cxnId="{90A35A03-3BED-4B0A-BCA1-52ACACC85570}">
      <dgm:prSet/>
      <dgm:spPr/>
      <dgm:t>
        <a:bodyPr/>
        <a:lstStyle/>
        <a:p>
          <a:endParaRPr lang="en-US"/>
        </a:p>
      </dgm:t>
    </dgm:pt>
    <dgm:pt modelId="{2553CD58-CF91-4C6D-A2F6-A251DCCC44FF}" type="sibTrans" cxnId="{90A35A03-3BED-4B0A-BCA1-52ACACC85570}">
      <dgm:prSet/>
      <dgm:spPr/>
      <dgm:t>
        <a:bodyPr/>
        <a:lstStyle/>
        <a:p>
          <a:endParaRPr lang="en-US"/>
        </a:p>
      </dgm:t>
    </dgm:pt>
    <dgm:pt modelId="{2F70524C-0A04-49F1-B253-FC424CB8FC27}" type="pres">
      <dgm:prSet presAssocID="{788FCCA5-9376-4C07-B851-6C4FC06B249A}" presName="Name0" presStyleCnt="0">
        <dgm:presLayoutVars>
          <dgm:chPref val="1"/>
          <dgm:dir/>
          <dgm:animOne val="branch"/>
          <dgm:animLvl val="lvl"/>
          <dgm:resizeHandles/>
        </dgm:presLayoutVars>
      </dgm:prSet>
      <dgm:spPr/>
      <dgm:t>
        <a:bodyPr/>
        <a:lstStyle/>
        <a:p>
          <a:endParaRPr lang="en-US"/>
        </a:p>
      </dgm:t>
    </dgm:pt>
    <dgm:pt modelId="{D6B2E88D-B27A-44D3-9438-D3D50EE3CFF3}" type="pres">
      <dgm:prSet presAssocID="{9AAA42D0-2C01-4FC9-8885-E174C7BF315B}" presName="vertOne" presStyleCnt="0"/>
      <dgm:spPr/>
    </dgm:pt>
    <dgm:pt modelId="{A951FA4C-5E54-46CB-B336-1CD4BB5BAC88}" type="pres">
      <dgm:prSet presAssocID="{9AAA42D0-2C01-4FC9-8885-E174C7BF315B}" presName="txOne" presStyleLbl="node0" presStyleIdx="0" presStyleCnt="3">
        <dgm:presLayoutVars>
          <dgm:chPref val="3"/>
        </dgm:presLayoutVars>
      </dgm:prSet>
      <dgm:spPr/>
      <dgm:t>
        <a:bodyPr/>
        <a:lstStyle/>
        <a:p>
          <a:endParaRPr lang="en-US"/>
        </a:p>
      </dgm:t>
    </dgm:pt>
    <dgm:pt modelId="{1AD395DD-9DCA-4A6F-8062-D2767C327955}" type="pres">
      <dgm:prSet presAssocID="{9AAA42D0-2C01-4FC9-8885-E174C7BF315B}" presName="parTransOne" presStyleCnt="0"/>
      <dgm:spPr/>
    </dgm:pt>
    <dgm:pt modelId="{03F15EA3-3090-4D86-B978-9741C24BEA25}" type="pres">
      <dgm:prSet presAssocID="{9AAA42D0-2C01-4FC9-8885-E174C7BF315B}" presName="horzOne" presStyleCnt="0"/>
      <dgm:spPr/>
    </dgm:pt>
    <dgm:pt modelId="{97DEAD77-1D06-456C-A5C9-12009F164F87}" type="pres">
      <dgm:prSet presAssocID="{FF2CA5DC-701C-4DEC-B0D3-160CE516AFB3}" presName="vertTwo" presStyleCnt="0"/>
      <dgm:spPr/>
    </dgm:pt>
    <dgm:pt modelId="{2A43C999-BC4B-48A1-8740-0E57432BE4A4}" type="pres">
      <dgm:prSet presAssocID="{FF2CA5DC-701C-4DEC-B0D3-160CE516AFB3}" presName="txTwo" presStyleLbl="node2" presStyleIdx="0" presStyleCnt="3">
        <dgm:presLayoutVars>
          <dgm:chPref val="3"/>
        </dgm:presLayoutVars>
      </dgm:prSet>
      <dgm:spPr/>
      <dgm:t>
        <a:bodyPr/>
        <a:lstStyle/>
        <a:p>
          <a:endParaRPr lang="en-US"/>
        </a:p>
      </dgm:t>
    </dgm:pt>
    <dgm:pt modelId="{D21E0B43-440B-4244-B92F-6455D0EDECA9}" type="pres">
      <dgm:prSet presAssocID="{FF2CA5DC-701C-4DEC-B0D3-160CE516AFB3}" presName="horzTwo" presStyleCnt="0"/>
      <dgm:spPr/>
    </dgm:pt>
    <dgm:pt modelId="{83D64A16-3A3D-44BB-823D-41DE8D90EE35}" type="pres">
      <dgm:prSet presAssocID="{00E717DE-B52E-4C2E-A971-5CC7C1FFE521}" presName="sibSpaceOne" presStyleCnt="0"/>
      <dgm:spPr/>
    </dgm:pt>
    <dgm:pt modelId="{49CEAFC5-EA96-4C62-B713-DB2BDF1590CE}" type="pres">
      <dgm:prSet presAssocID="{27BD0680-573A-439C-8112-87071F0361F9}" presName="vertOne" presStyleCnt="0"/>
      <dgm:spPr/>
    </dgm:pt>
    <dgm:pt modelId="{86E9A64C-EAE1-498A-AF74-3C7CD3CF3B8F}" type="pres">
      <dgm:prSet presAssocID="{27BD0680-573A-439C-8112-87071F0361F9}" presName="txOne" presStyleLbl="node0" presStyleIdx="1" presStyleCnt="3">
        <dgm:presLayoutVars>
          <dgm:chPref val="3"/>
        </dgm:presLayoutVars>
      </dgm:prSet>
      <dgm:spPr/>
      <dgm:t>
        <a:bodyPr/>
        <a:lstStyle/>
        <a:p>
          <a:endParaRPr lang="en-US"/>
        </a:p>
      </dgm:t>
    </dgm:pt>
    <dgm:pt modelId="{745A6D4D-0AEE-496E-BD93-19B61C1287AB}" type="pres">
      <dgm:prSet presAssocID="{27BD0680-573A-439C-8112-87071F0361F9}" presName="parTransOne" presStyleCnt="0"/>
      <dgm:spPr/>
    </dgm:pt>
    <dgm:pt modelId="{85A274B8-C29F-4007-87BC-01B0265E894D}" type="pres">
      <dgm:prSet presAssocID="{27BD0680-573A-439C-8112-87071F0361F9}" presName="horzOne" presStyleCnt="0"/>
      <dgm:spPr/>
    </dgm:pt>
    <dgm:pt modelId="{E48BCE5F-521D-482A-A919-1C7FBD395F27}" type="pres">
      <dgm:prSet presAssocID="{9D873257-164E-403D-83D0-02C835157ABC}" presName="vertTwo" presStyleCnt="0"/>
      <dgm:spPr/>
    </dgm:pt>
    <dgm:pt modelId="{CAAFD782-FB7A-4A0E-9029-19F2A6FD5D56}" type="pres">
      <dgm:prSet presAssocID="{9D873257-164E-403D-83D0-02C835157ABC}" presName="txTwo" presStyleLbl="node2" presStyleIdx="1" presStyleCnt="3">
        <dgm:presLayoutVars>
          <dgm:chPref val="3"/>
        </dgm:presLayoutVars>
      </dgm:prSet>
      <dgm:spPr/>
      <dgm:t>
        <a:bodyPr/>
        <a:lstStyle/>
        <a:p>
          <a:endParaRPr lang="en-US"/>
        </a:p>
      </dgm:t>
    </dgm:pt>
    <dgm:pt modelId="{B30A03FF-5FFC-40ED-B911-A637AB952190}" type="pres">
      <dgm:prSet presAssocID="{9D873257-164E-403D-83D0-02C835157ABC}" presName="horzTwo" presStyleCnt="0"/>
      <dgm:spPr/>
    </dgm:pt>
    <dgm:pt modelId="{2CB4E0D3-4299-41A9-90CC-74B6FF43A88A}" type="pres">
      <dgm:prSet presAssocID="{8D93D44A-43B7-44F7-B92E-60D1FDC5D7BD}" presName="sibSpaceOne" presStyleCnt="0"/>
      <dgm:spPr/>
    </dgm:pt>
    <dgm:pt modelId="{E8DC4704-2AAE-41DF-88E1-2EC3AD780EA0}" type="pres">
      <dgm:prSet presAssocID="{700396DF-0E92-4F75-9E2B-9A7ADB251BEE}" presName="vertOne" presStyleCnt="0"/>
      <dgm:spPr/>
    </dgm:pt>
    <dgm:pt modelId="{3366CCDF-C634-47A1-AA20-C065FB02F8B3}" type="pres">
      <dgm:prSet presAssocID="{700396DF-0E92-4F75-9E2B-9A7ADB251BEE}" presName="txOne" presStyleLbl="node0" presStyleIdx="2" presStyleCnt="3">
        <dgm:presLayoutVars>
          <dgm:chPref val="3"/>
        </dgm:presLayoutVars>
      </dgm:prSet>
      <dgm:spPr/>
      <dgm:t>
        <a:bodyPr/>
        <a:lstStyle/>
        <a:p>
          <a:endParaRPr lang="en-US"/>
        </a:p>
      </dgm:t>
    </dgm:pt>
    <dgm:pt modelId="{0E2FE545-0080-4DA2-B541-64FF9E95CC10}" type="pres">
      <dgm:prSet presAssocID="{700396DF-0E92-4F75-9E2B-9A7ADB251BEE}" presName="parTransOne" presStyleCnt="0"/>
      <dgm:spPr/>
    </dgm:pt>
    <dgm:pt modelId="{19D26597-668E-44DF-B656-5643F20B2485}" type="pres">
      <dgm:prSet presAssocID="{700396DF-0E92-4F75-9E2B-9A7ADB251BEE}" presName="horzOne" presStyleCnt="0"/>
      <dgm:spPr/>
    </dgm:pt>
    <dgm:pt modelId="{56AF7650-0D4C-4451-BB59-F41C26B2DF4C}" type="pres">
      <dgm:prSet presAssocID="{20E967CF-67CF-4523-BAFE-BA857DAACDC8}" presName="vertTwo" presStyleCnt="0"/>
      <dgm:spPr/>
    </dgm:pt>
    <dgm:pt modelId="{90246EB4-6FEA-455F-B760-2BBCE44502F2}" type="pres">
      <dgm:prSet presAssocID="{20E967CF-67CF-4523-BAFE-BA857DAACDC8}" presName="txTwo" presStyleLbl="node2" presStyleIdx="2" presStyleCnt="3">
        <dgm:presLayoutVars>
          <dgm:chPref val="3"/>
        </dgm:presLayoutVars>
      </dgm:prSet>
      <dgm:spPr/>
      <dgm:t>
        <a:bodyPr/>
        <a:lstStyle/>
        <a:p>
          <a:endParaRPr lang="en-US"/>
        </a:p>
      </dgm:t>
    </dgm:pt>
    <dgm:pt modelId="{4E4274DA-2E91-4D41-AED8-66DBCA0FA0D0}" type="pres">
      <dgm:prSet presAssocID="{20E967CF-67CF-4523-BAFE-BA857DAACDC8}" presName="horzTwo" presStyleCnt="0"/>
      <dgm:spPr/>
    </dgm:pt>
  </dgm:ptLst>
  <dgm:cxnLst>
    <dgm:cxn modelId="{69A81B20-8EA4-4896-BE83-62664A4CCACB}" srcId="{788FCCA5-9376-4C07-B851-6C4FC06B249A}" destId="{27BD0680-573A-439C-8112-87071F0361F9}" srcOrd="1" destOrd="0" parTransId="{5D595A20-52E3-4BBB-96D8-E4D0DCA60835}" sibTransId="{8D93D44A-43B7-44F7-B92E-60D1FDC5D7BD}"/>
    <dgm:cxn modelId="{0A6F6F3E-1D7A-4298-8845-A1C8EFDB0B4E}" srcId="{9AAA42D0-2C01-4FC9-8885-E174C7BF315B}" destId="{FF2CA5DC-701C-4DEC-B0D3-160CE516AFB3}" srcOrd="0" destOrd="0" parTransId="{D4AC7ECF-BC04-49F4-9261-0C8579650BD2}" sibTransId="{F75735FC-5C1E-406B-A4BA-B9A045350D30}"/>
    <dgm:cxn modelId="{F9839C6C-E8A4-4424-BCE1-65E2100F4613}" type="presOf" srcId="{9AAA42D0-2C01-4FC9-8885-E174C7BF315B}" destId="{A951FA4C-5E54-46CB-B336-1CD4BB5BAC88}" srcOrd="0" destOrd="0" presId="urn:microsoft.com/office/officeart/2005/8/layout/hierarchy4"/>
    <dgm:cxn modelId="{FDBC176A-ECA6-43DE-BB7F-20D475827BB0}" type="presOf" srcId="{20E967CF-67CF-4523-BAFE-BA857DAACDC8}" destId="{90246EB4-6FEA-455F-B760-2BBCE44502F2}" srcOrd="0" destOrd="0" presId="urn:microsoft.com/office/officeart/2005/8/layout/hierarchy4"/>
    <dgm:cxn modelId="{DE82B4C7-F897-46A6-A6AB-A7DF56142B86}" srcId="{788FCCA5-9376-4C07-B851-6C4FC06B249A}" destId="{9AAA42D0-2C01-4FC9-8885-E174C7BF315B}" srcOrd="0" destOrd="0" parTransId="{3EDE83B7-D34A-4C32-B5D0-5A9F7E3EEBC3}" sibTransId="{00E717DE-B52E-4C2E-A971-5CC7C1FFE521}"/>
    <dgm:cxn modelId="{3FEDC35F-468C-405C-A1F4-96F573D5A56B}" type="presOf" srcId="{27BD0680-573A-439C-8112-87071F0361F9}" destId="{86E9A64C-EAE1-498A-AF74-3C7CD3CF3B8F}" srcOrd="0" destOrd="0" presId="urn:microsoft.com/office/officeart/2005/8/layout/hierarchy4"/>
    <dgm:cxn modelId="{2D8FBAF1-2376-4573-97BB-D9DEC759233D}" srcId="{788FCCA5-9376-4C07-B851-6C4FC06B249A}" destId="{700396DF-0E92-4F75-9E2B-9A7ADB251BEE}" srcOrd="2" destOrd="0" parTransId="{811CA5A1-0F51-4F61-AC5D-CAC63B3325D8}" sibTransId="{01089BE2-3818-406C-B279-32B9B34B43F7}"/>
    <dgm:cxn modelId="{F2FA11B4-45E8-480A-A288-CEF0858548C3}" type="presOf" srcId="{788FCCA5-9376-4C07-B851-6C4FC06B249A}" destId="{2F70524C-0A04-49F1-B253-FC424CB8FC27}" srcOrd="0" destOrd="0" presId="urn:microsoft.com/office/officeart/2005/8/layout/hierarchy4"/>
    <dgm:cxn modelId="{8F4AF1E9-7184-4782-BBE5-E0719CEC9F2B}" type="presOf" srcId="{700396DF-0E92-4F75-9E2B-9A7ADB251BEE}" destId="{3366CCDF-C634-47A1-AA20-C065FB02F8B3}" srcOrd="0" destOrd="0" presId="urn:microsoft.com/office/officeart/2005/8/layout/hierarchy4"/>
    <dgm:cxn modelId="{90A35A03-3BED-4B0A-BCA1-52ACACC85570}" srcId="{27BD0680-573A-439C-8112-87071F0361F9}" destId="{9D873257-164E-403D-83D0-02C835157ABC}" srcOrd="0" destOrd="0" parTransId="{5BCA6ADF-CA92-492F-BE08-FD2198F32E6B}" sibTransId="{2553CD58-CF91-4C6D-A2F6-A251DCCC44FF}"/>
    <dgm:cxn modelId="{2513C9CC-B874-4548-B44E-D852B7185A58}" type="presOf" srcId="{FF2CA5DC-701C-4DEC-B0D3-160CE516AFB3}" destId="{2A43C999-BC4B-48A1-8740-0E57432BE4A4}" srcOrd="0" destOrd="0" presId="urn:microsoft.com/office/officeart/2005/8/layout/hierarchy4"/>
    <dgm:cxn modelId="{E62AA4EB-7351-4E38-BCBF-4D8D66EAA07B}" type="presOf" srcId="{9D873257-164E-403D-83D0-02C835157ABC}" destId="{CAAFD782-FB7A-4A0E-9029-19F2A6FD5D56}" srcOrd="0" destOrd="0" presId="urn:microsoft.com/office/officeart/2005/8/layout/hierarchy4"/>
    <dgm:cxn modelId="{909C097E-0027-49D1-A327-46C1BBFCD665}" srcId="{700396DF-0E92-4F75-9E2B-9A7ADB251BEE}" destId="{20E967CF-67CF-4523-BAFE-BA857DAACDC8}" srcOrd="0" destOrd="0" parTransId="{48AB0AEB-14F1-4A23-AA73-AA9DA41A1970}" sibTransId="{A23699A8-E3E3-40DC-8E8F-EB48E1904996}"/>
    <dgm:cxn modelId="{B6256D1C-9EEE-488C-8F21-456D85BB557F}" type="presParOf" srcId="{2F70524C-0A04-49F1-B253-FC424CB8FC27}" destId="{D6B2E88D-B27A-44D3-9438-D3D50EE3CFF3}" srcOrd="0" destOrd="0" presId="urn:microsoft.com/office/officeart/2005/8/layout/hierarchy4"/>
    <dgm:cxn modelId="{E84B8F9C-5B69-4D6F-ABCE-F5C13EAD8D4F}" type="presParOf" srcId="{D6B2E88D-B27A-44D3-9438-D3D50EE3CFF3}" destId="{A951FA4C-5E54-46CB-B336-1CD4BB5BAC88}" srcOrd="0" destOrd="0" presId="urn:microsoft.com/office/officeart/2005/8/layout/hierarchy4"/>
    <dgm:cxn modelId="{67007E10-D605-4716-A354-A29B22231538}" type="presParOf" srcId="{D6B2E88D-B27A-44D3-9438-D3D50EE3CFF3}" destId="{1AD395DD-9DCA-4A6F-8062-D2767C327955}" srcOrd="1" destOrd="0" presId="urn:microsoft.com/office/officeart/2005/8/layout/hierarchy4"/>
    <dgm:cxn modelId="{312C300C-F078-4D82-9ABB-FEAEAD8C3377}" type="presParOf" srcId="{D6B2E88D-B27A-44D3-9438-D3D50EE3CFF3}" destId="{03F15EA3-3090-4D86-B978-9741C24BEA25}" srcOrd="2" destOrd="0" presId="urn:microsoft.com/office/officeart/2005/8/layout/hierarchy4"/>
    <dgm:cxn modelId="{860777FE-71EE-42C0-9233-E25E9E55A516}" type="presParOf" srcId="{03F15EA3-3090-4D86-B978-9741C24BEA25}" destId="{97DEAD77-1D06-456C-A5C9-12009F164F87}" srcOrd="0" destOrd="0" presId="urn:microsoft.com/office/officeart/2005/8/layout/hierarchy4"/>
    <dgm:cxn modelId="{11028BBA-E822-4CE2-902F-5A6DC1104728}" type="presParOf" srcId="{97DEAD77-1D06-456C-A5C9-12009F164F87}" destId="{2A43C999-BC4B-48A1-8740-0E57432BE4A4}" srcOrd="0" destOrd="0" presId="urn:microsoft.com/office/officeart/2005/8/layout/hierarchy4"/>
    <dgm:cxn modelId="{9346581C-ED74-42BB-8938-1D84F86340B6}" type="presParOf" srcId="{97DEAD77-1D06-456C-A5C9-12009F164F87}" destId="{D21E0B43-440B-4244-B92F-6455D0EDECA9}" srcOrd="1" destOrd="0" presId="urn:microsoft.com/office/officeart/2005/8/layout/hierarchy4"/>
    <dgm:cxn modelId="{EDC5FD33-B417-4811-B6C3-D6AC6A437D0F}" type="presParOf" srcId="{2F70524C-0A04-49F1-B253-FC424CB8FC27}" destId="{83D64A16-3A3D-44BB-823D-41DE8D90EE35}" srcOrd="1" destOrd="0" presId="urn:microsoft.com/office/officeart/2005/8/layout/hierarchy4"/>
    <dgm:cxn modelId="{53AD65BB-162C-419E-8CCF-9B29280B9D38}" type="presParOf" srcId="{2F70524C-0A04-49F1-B253-FC424CB8FC27}" destId="{49CEAFC5-EA96-4C62-B713-DB2BDF1590CE}" srcOrd="2" destOrd="0" presId="urn:microsoft.com/office/officeart/2005/8/layout/hierarchy4"/>
    <dgm:cxn modelId="{0785BE06-E0AA-4D02-A2A6-57056E8B799E}" type="presParOf" srcId="{49CEAFC5-EA96-4C62-B713-DB2BDF1590CE}" destId="{86E9A64C-EAE1-498A-AF74-3C7CD3CF3B8F}" srcOrd="0" destOrd="0" presId="urn:microsoft.com/office/officeart/2005/8/layout/hierarchy4"/>
    <dgm:cxn modelId="{6FB520A2-890B-44B6-8C94-71EDDAB6679B}" type="presParOf" srcId="{49CEAFC5-EA96-4C62-B713-DB2BDF1590CE}" destId="{745A6D4D-0AEE-496E-BD93-19B61C1287AB}" srcOrd="1" destOrd="0" presId="urn:microsoft.com/office/officeart/2005/8/layout/hierarchy4"/>
    <dgm:cxn modelId="{4BDE7E0E-F363-4706-A1B7-1457A1950D59}" type="presParOf" srcId="{49CEAFC5-EA96-4C62-B713-DB2BDF1590CE}" destId="{85A274B8-C29F-4007-87BC-01B0265E894D}" srcOrd="2" destOrd="0" presId="urn:microsoft.com/office/officeart/2005/8/layout/hierarchy4"/>
    <dgm:cxn modelId="{EA124F46-E7C2-4F11-9CEB-1F553E577475}" type="presParOf" srcId="{85A274B8-C29F-4007-87BC-01B0265E894D}" destId="{E48BCE5F-521D-482A-A919-1C7FBD395F27}" srcOrd="0" destOrd="0" presId="urn:microsoft.com/office/officeart/2005/8/layout/hierarchy4"/>
    <dgm:cxn modelId="{5F40830C-038E-4E43-BB13-B01793DE72DD}" type="presParOf" srcId="{E48BCE5F-521D-482A-A919-1C7FBD395F27}" destId="{CAAFD782-FB7A-4A0E-9029-19F2A6FD5D56}" srcOrd="0" destOrd="0" presId="urn:microsoft.com/office/officeart/2005/8/layout/hierarchy4"/>
    <dgm:cxn modelId="{7EE54D5B-0827-47C0-8B5A-B98AB9AD5CEC}" type="presParOf" srcId="{E48BCE5F-521D-482A-A919-1C7FBD395F27}" destId="{B30A03FF-5FFC-40ED-B911-A637AB952190}" srcOrd="1" destOrd="0" presId="urn:microsoft.com/office/officeart/2005/8/layout/hierarchy4"/>
    <dgm:cxn modelId="{E35C6EA2-17C9-4D77-8628-5F28039DE57A}" type="presParOf" srcId="{2F70524C-0A04-49F1-B253-FC424CB8FC27}" destId="{2CB4E0D3-4299-41A9-90CC-74B6FF43A88A}" srcOrd="3" destOrd="0" presId="urn:microsoft.com/office/officeart/2005/8/layout/hierarchy4"/>
    <dgm:cxn modelId="{13AD9F98-B776-46AE-8B59-B489366D566E}" type="presParOf" srcId="{2F70524C-0A04-49F1-B253-FC424CB8FC27}" destId="{E8DC4704-2AAE-41DF-88E1-2EC3AD780EA0}" srcOrd="4" destOrd="0" presId="urn:microsoft.com/office/officeart/2005/8/layout/hierarchy4"/>
    <dgm:cxn modelId="{8F3321FD-9DD9-4A14-9069-2EDE9C119808}" type="presParOf" srcId="{E8DC4704-2AAE-41DF-88E1-2EC3AD780EA0}" destId="{3366CCDF-C634-47A1-AA20-C065FB02F8B3}" srcOrd="0" destOrd="0" presId="urn:microsoft.com/office/officeart/2005/8/layout/hierarchy4"/>
    <dgm:cxn modelId="{5DF3CE95-C699-47F4-AD9B-1F5233856F55}" type="presParOf" srcId="{E8DC4704-2AAE-41DF-88E1-2EC3AD780EA0}" destId="{0E2FE545-0080-4DA2-B541-64FF9E95CC10}" srcOrd="1" destOrd="0" presId="urn:microsoft.com/office/officeart/2005/8/layout/hierarchy4"/>
    <dgm:cxn modelId="{C3EDD3B7-B1ED-48F6-B6EE-6A9E38937E14}" type="presParOf" srcId="{E8DC4704-2AAE-41DF-88E1-2EC3AD780EA0}" destId="{19D26597-668E-44DF-B656-5643F20B2485}" srcOrd="2" destOrd="0" presId="urn:microsoft.com/office/officeart/2005/8/layout/hierarchy4"/>
    <dgm:cxn modelId="{F6DD3E67-B2FF-43B7-8555-B7D344AE1DBF}" type="presParOf" srcId="{19D26597-668E-44DF-B656-5643F20B2485}" destId="{56AF7650-0D4C-4451-BB59-F41C26B2DF4C}" srcOrd="0" destOrd="0" presId="urn:microsoft.com/office/officeart/2005/8/layout/hierarchy4"/>
    <dgm:cxn modelId="{9ECDBF22-CF9D-46D4-A8E9-05E81B66A20B}" type="presParOf" srcId="{56AF7650-0D4C-4451-BB59-F41C26B2DF4C}" destId="{90246EB4-6FEA-455F-B760-2BBCE44502F2}" srcOrd="0" destOrd="0" presId="urn:microsoft.com/office/officeart/2005/8/layout/hierarchy4"/>
    <dgm:cxn modelId="{BB99F5EF-1531-4692-8A1E-AD5437703129}" type="presParOf" srcId="{56AF7650-0D4C-4451-BB59-F41C26B2DF4C}" destId="{4E4274DA-2E91-4D41-AED8-66DBCA0FA0D0}" srcOrd="1" destOrd="0" presId="urn:microsoft.com/office/officeart/2005/8/layout/hierarchy4"/>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1A4E7B-CDFA-4075-8589-4C63AA40769F}" type="doc">
      <dgm:prSet loTypeId="urn:microsoft.com/office/officeart/2005/8/layout/hList6" loCatId="list" qsTypeId="urn:microsoft.com/office/officeart/2005/8/quickstyle/3d2" qsCatId="3D" csTypeId="urn:microsoft.com/office/officeart/2005/8/colors/colorful2" csCatId="colorful"/>
      <dgm:spPr/>
      <dgm:t>
        <a:bodyPr/>
        <a:lstStyle/>
        <a:p>
          <a:endParaRPr lang="en-US"/>
        </a:p>
      </dgm:t>
    </dgm:pt>
    <dgm:pt modelId="{14C613D7-6DF1-48B5-A677-66A6E5E7F732}">
      <dgm:prSet/>
      <dgm:spPr/>
      <dgm:t>
        <a:bodyPr/>
        <a:lstStyle/>
        <a:p>
          <a:pPr rtl="0"/>
          <a:r>
            <a:rPr lang="en-US" b="1" dirty="0" smtClean="0"/>
            <a:t>Abuse</a:t>
          </a:r>
          <a:endParaRPr lang="en-US" dirty="0"/>
        </a:p>
      </dgm:t>
    </dgm:pt>
    <dgm:pt modelId="{DF7544F8-9B07-45FF-AD5A-3BEFF8835C61}" type="parTrans" cxnId="{D550E79C-16FB-4EED-A2FF-C36BBDE07FC7}">
      <dgm:prSet/>
      <dgm:spPr/>
      <dgm:t>
        <a:bodyPr/>
        <a:lstStyle/>
        <a:p>
          <a:endParaRPr lang="en-US"/>
        </a:p>
      </dgm:t>
    </dgm:pt>
    <dgm:pt modelId="{8AC466DD-2DC4-45AE-8EB2-A65A0E1EFD7D}" type="sibTrans" cxnId="{D550E79C-16FB-4EED-A2FF-C36BBDE07FC7}">
      <dgm:prSet/>
      <dgm:spPr/>
      <dgm:t>
        <a:bodyPr/>
        <a:lstStyle/>
        <a:p>
          <a:endParaRPr lang="en-US"/>
        </a:p>
      </dgm:t>
    </dgm:pt>
    <dgm:pt modelId="{6DFA738A-AC88-454A-90C0-851154579420}">
      <dgm:prSet/>
      <dgm:spPr/>
      <dgm:t>
        <a:bodyPr/>
        <a:lstStyle/>
        <a:p>
          <a:pPr rtl="0"/>
          <a:r>
            <a:rPr lang="en-US" i="1" smtClean="0"/>
            <a:t>Emotional</a:t>
          </a:r>
          <a:endParaRPr lang="en-US"/>
        </a:p>
      </dgm:t>
    </dgm:pt>
    <dgm:pt modelId="{AF6CCE68-1AFF-47A8-903D-8B6735C8B482}" type="parTrans" cxnId="{36BE7D34-24D6-41FE-B44A-4AC64A53A38D}">
      <dgm:prSet/>
      <dgm:spPr/>
      <dgm:t>
        <a:bodyPr/>
        <a:lstStyle/>
        <a:p>
          <a:endParaRPr lang="en-US"/>
        </a:p>
      </dgm:t>
    </dgm:pt>
    <dgm:pt modelId="{DBDF509F-18FE-437A-B055-2420DB8645CA}" type="sibTrans" cxnId="{36BE7D34-24D6-41FE-B44A-4AC64A53A38D}">
      <dgm:prSet/>
      <dgm:spPr/>
      <dgm:t>
        <a:bodyPr/>
        <a:lstStyle/>
        <a:p>
          <a:endParaRPr lang="en-US"/>
        </a:p>
      </dgm:t>
    </dgm:pt>
    <dgm:pt modelId="{5BA1594C-4C53-452A-9676-8D524C120EA9}">
      <dgm:prSet/>
      <dgm:spPr/>
      <dgm:t>
        <a:bodyPr/>
        <a:lstStyle/>
        <a:p>
          <a:pPr rtl="0"/>
          <a:r>
            <a:rPr lang="en-US" i="1" smtClean="0"/>
            <a:t>Sexual</a:t>
          </a:r>
          <a:endParaRPr lang="en-US"/>
        </a:p>
      </dgm:t>
    </dgm:pt>
    <dgm:pt modelId="{5E345AD1-7FA9-442A-A818-4891573E2343}" type="parTrans" cxnId="{3220FEC9-6B50-4E26-A7CE-0334DF7446D7}">
      <dgm:prSet/>
      <dgm:spPr/>
      <dgm:t>
        <a:bodyPr/>
        <a:lstStyle/>
        <a:p>
          <a:endParaRPr lang="en-US"/>
        </a:p>
      </dgm:t>
    </dgm:pt>
    <dgm:pt modelId="{896FDC35-7BFF-4AF5-98AD-1C6DDB70D5C2}" type="sibTrans" cxnId="{3220FEC9-6B50-4E26-A7CE-0334DF7446D7}">
      <dgm:prSet/>
      <dgm:spPr/>
      <dgm:t>
        <a:bodyPr/>
        <a:lstStyle/>
        <a:p>
          <a:endParaRPr lang="en-US"/>
        </a:p>
      </dgm:t>
    </dgm:pt>
    <dgm:pt modelId="{DB59DA45-3543-4D76-BE2B-837B2AE77827}">
      <dgm:prSet/>
      <dgm:spPr/>
      <dgm:t>
        <a:bodyPr/>
        <a:lstStyle/>
        <a:p>
          <a:pPr rtl="0"/>
          <a:r>
            <a:rPr lang="en-US" i="1" dirty="0" smtClean="0"/>
            <a:t>Physical</a:t>
          </a:r>
          <a:endParaRPr lang="en-US" dirty="0"/>
        </a:p>
      </dgm:t>
    </dgm:pt>
    <dgm:pt modelId="{1FF33A2A-35AF-48EA-A34D-0AFEDC8F9285}" type="parTrans" cxnId="{DD43AC77-A1B2-4E79-B4CE-1E3C0E167AEE}">
      <dgm:prSet/>
      <dgm:spPr/>
      <dgm:t>
        <a:bodyPr/>
        <a:lstStyle/>
        <a:p>
          <a:endParaRPr lang="en-US"/>
        </a:p>
      </dgm:t>
    </dgm:pt>
    <dgm:pt modelId="{A8D9C113-821C-40EF-9F61-FA5DAB268337}" type="sibTrans" cxnId="{DD43AC77-A1B2-4E79-B4CE-1E3C0E167AEE}">
      <dgm:prSet/>
      <dgm:spPr/>
      <dgm:t>
        <a:bodyPr/>
        <a:lstStyle/>
        <a:p>
          <a:endParaRPr lang="en-US"/>
        </a:p>
      </dgm:t>
    </dgm:pt>
    <dgm:pt modelId="{568BA9EB-03DC-4E51-A213-01EC0F91C06B}">
      <dgm:prSet/>
      <dgm:spPr/>
      <dgm:t>
        <a:bodyPr/>
        <a:lstStyle/>
        <a:p>
          <a:pPr rtl="0"/>
          <a:r>
            <a:rPr lang="en-US" i="1" smtClean="0"/>
            <a:t>Domestic violence</a:t>
          </a:r>
          <a:endParaRPr lang="en-US"/>
        </a:p>
      </dgm:t>
    </dgm:pt>
    <dgm:pt modelId="{2F4E12C6-C275-4D23-92D3-69DA8CE5E654}" type="parTrans" cxnId="{73C6EC85-071C-4EC9-95C6-C5D6C9C3529D}">
      <dgm:prSet/>
      <dgm:spPr/>
      <dgm:t>
        <a:bodyPr/>
        <a:lstStyle/>
        <a:p>
          <a:endParaRPr lang="en-US"/>
        </a:p>
      </dgm:t>
    </dgm:pt>
    <dgm:pt modelId="{5E1219ED-559B-4850-AB90-437E2B182E0D}" type="sibTrans" cxnId="{73C6EC85-071C-4EC9-95C6-C5D6C9C3529D}">
      <dgm:prSet/>
      <dgm:spPr/>
      <dgm:t>
        <a:bodyPr/>
        <a:lstStyle/>
        <a:p>
          <a:endParaRPr lang="en-US"/>
        </a:p>
      </dgm:t>
    </dgm:pt>
    <dgm:pt modelId="{CFCE9D17-4647-4D81-A73D-64FD6C520F9B}">
      <dgm:prSet/>
      <dgm:spPr/>
      <dgm:t>
        <a:bodyPr/>
        <a:lstStyle/>
        <a:p>
          <a:pPr rtl="0"/>
          <a:r>
            <a:rPr lang="en-US" i="1" smtClean="0"/>
            <a:t>Witnessing violence</a:t>
          </a:r>
          <a:endParaRPr lang="en-US"/>
        </a:p>
      </dgm:t>
    </dgm:pt>
    <dgm:pt modelId="{C4BB2EC7-6B6C-4177-9F5A-D8DEEA72FA5D}" type="parTrans" cxnId="{CDFA95DE-EA8B-4894-B31F-0CA71297F8CD}">
      <dgm:prSet/>
      <dgm:spPr/>
      <dgm:t>
        <a:bodyPr/>
        <a:lstStyle/>
        <a:p>
          <a:endParaRPr lang="en-US"/>
        </a:p>
      </dgm:t>
    </dgm:pt>
    <dgm:pt modelId="{DF4D49DD-DE65-4CAD-9D3E-BB52BBB1A45C}" type="sibTrans" cxnId="{CDFA95DE-EA8B-4894-B31F-0CA71297F8CD}">
      <dgm:prSet/>
      <dgm:spPr/>
      <dgm:t>
        <a:bodyPr/>
        <a:lstStyle/>
        <a:p>
          <a:endParaRPr lang="en-US"/>
        </a:p>
      </dgm:t>
    </dgm:pt>
    <dgm:pt modelId="{10568519-D214-4984-9577-7122F599D9EC}">
      <dgm:prSet/>
      <dgm:spPr/>
      <dgm:t>
        <a:bodyPr/>
        <a:lstStyle/>
        <a:p>
          <a:pPr rtl="0"/>
          <a:r>
            <a:rPr lang="en-US" i="1" smtClean="0"/>
            <a:t>Bullying</a:t>
          </a:r>
          <a:endParaRPr lang="en-US"/>
        </a:p>
      </dgm:t>
    </dgm:pt>
    <dgm:pt modelId="{66CCB2F6-4465-4044-B178-B0463097E937}" type="parTrans" cxnId="{786AB431-D39B-49ED-BE0C-E6935AEBB1C7}">
      <dgm:prSet/>
      <dgm:spPr/>
      <dgm:t>
        <a:bodyPr/>
        <a:lstStyle/>
        <a:p>
          <a:endParaRPr lang="en-US"/>
        </a:p>
      </dgm:t>
    </dgm:pt>
    <dgm:pt modelId="{0DB85DEB-5E80-4D85-9DA6-B945DA3FB9F1}" type="sibTrans" cxnId="{786AB431-D39B-49ED-BE0C-E6935AEBB1C7}">
      <dgm:prSet/>
      <dgm:spPr/>
      <dgm:t>
        <a:bodyPr/>
        <a:lstStyle/>
        <a:p>
          <a:endParaRPr lang="en-US"/>
        </a:p>
      </dgm:t>
    </dgm:pt>
    <dgm:pt modelId="{5CD9A282-A24A-492A-BEC1-D9ABB85FC3D6}">
      <dgm:prSet/>
      <dgm:spPr/>
      <dgm:t>
        <a:bodyPr/>
        <a:lstStyle/>
        <a:p>
          <a:pPr rtl="0"/>
          <a:r>
            <a:rPr lang="en-US" i="1" smtClean="0"/>
            <a:t>Cyberbulling</a:t>
          </a:r>
          <a:endParaRPr lang="en-US"/>
        </a:p>
      </dgm:t>
    </dgm:pt>
    <dgm:pt modelId="{27CCC74A-C2C9-4239-9E9E-AFDB18EDAB09}" type="parTrans" cxnId="{4A38763A-4816-4704-921B-BDCDE2DC3401}">
      <dgm:prSet/>
      <dgm:spPr/>
      <dgm:t>
        <a:bodyPr/>
        <a:lstStyle/>
        <a:p>
          <a:endParaRPr lang="en-US"/>
        </a:p>
      </dgm:t>
    </dgm:pt>
    <dgm:pt modelId="{5A2BD11B-2FDA-4DDB-9254-0A5991AEAD19}" type="sibTrans" cxnId="{4A38763A-4816-4704-921B-BDCDE2DC3401}">
      <dgm:prSet/>
      <dgm:spPr/>
      <dgm:t>
        <a:bodyPr/>
        <a:lstStyle/>
        <a:p>
          <a:endParaRPr lang="en-US"/>
        </a:p>
      </dgm:t>
    </dgm:pt>
    <dgm:pt modelId="{B4CE10F6-CF37-4AD7-9FA4-BFCAF3262A13}">
      <dgm:prSet/>
      <dgm:spPr/>
      <dgm:t>
        <a:bodyPr/>
        <a:lstStyle/>
        <a:p>
          <a:pPr rtl="0"/>
          <a:r>
            <a:rPr lang="en-US" i="1" smtClean="0"/>
            <a:t>Institutional</a:t>
          </a:r>
          <a:endParaRPr lang="en-US"/>
        </a:p>
      </dgm:t>
    </dgm:pt>
    <dgm:pt modelId="{E270567A-8620-4265-A086-CB7269BB8D3F}" type="parTrans" cxnId="{604C0977-5203-4B7A-B261-38773A2E9782}">
      <dgm:prSet/>
      <dgm:spPr/>
      <dgm:t>
        <a:bodyPr/>
        <a:lstStyle/>
        <a:p>
          <a:endParaRPr lang="en-US"/>
        </a:p>
      </dgm:t>
    </dgm:pt>
    <dgm:pt modelId="{063BF3DF-B05D-4E68-9F4E-46F885C9AD94}" type="sibTrans" cxnId="{604C0977-5203-4B7A-B261-38773A2E9782}">
      <dgm:prSet/>
      <dgm:spPr/>
      <dgm:t>
        <a:bodyPr/>
        <a:lstStyle/>
        <a:p>
          <a:endParaRPr lang="en-US"/>
        </a:p>
      </dgm:t>
    </dgm:pt>
    <dgm:pt modelId="{23EF921D-2F61-4E78-B990-082B58A80F43}">
      <dgm:prSet/>
      <dgm:spPr/>
      <dgm:t>
        <a:bodyPr/>
        <a:lstStyle/>
        <a:p>
          <a:pPr rtl="0"/>
          <a:r>
            <a:rPr lang="en-US" b="1" smtClean="0"/>
            <a:t>Loss</a:t>
          </a:r>
          <a:endParaRPr lang="en-US"/>
        </a:p>
      </dgm:t>
    </dgm:pt>
    <dgm:pt modelId="{895FD553-C6A4-4290-858B-7B1E14031DD9}" type="parTrans" cxnId="{6426E35C-28A4-4C4F-8268-A7767546E78D}">
      <dgm:prSet/>
      <dgm:spPr/>
      <dgm:t>
        <a:bodyPr/>
        <a:lstStyle/>
        <a:p>
          <a:endParaRPr lang="en-US"/>
        </a:p>
      </dgm:t>
    </dgm:pt>
    <dgm:pt modelId="{43B86751-6570-4ED4-A4FF-A3C08A872177}" type="sibTrans" cxnId="{6426E35C-28A4-4C4F-8268-A7767546E78D}">
      <dgm:prSet/>
      <dgm:spPr/>
      <dgm:t>
        <a:bodyPr/>
        <a:lstStyle/>
        <a:p>
          <a:endParaRPr lang="en-US"/>
        </a:p>
      </dgm:t>
    </dgm:pt>
    <dgm:pt modelId="{7B960248-E62C-490B-B125-4D10BEF2A537}">
      <dgm:prSet/>
      <dgm:spPr/>
      <dgm:t>
        <a:bodyPr/>
        <a:lstStyle/>
        <a:p>
          <a:pPr rtl="0"/>
          <a:r>
            <a:rPr lang="en-US" i="1" smtClean="0"/>
            <a:t>Death</a:t>
          </a:r>
          <a:endParaRPr lang="en-US"/>
        </a:p>
      </dgm:t>
    </dgm:pt>
    <dgm:pt modelId="{11425CAF-61A4-42A6-95CB-2361D5A31D8C}" type="parTrans" cxnId="{A9EA43B0-D62A-4028-A9F8-CDD43EB1A393}">
      <dgm:prSet/>
      <dgm:spPr/>
      <dgm:t>
        <a:bodyPr/>
        <a:lstStyle/>
        <a:p>
          <a:endParaRPr lang="en-US"/>
        </a:p>
      </dgm:t>
    </dgm:pt>
    <dgm:pt modelId="{3A9F6DA2-400B-4AFA-9090-52835B01B596}" type="sibTrans" cxnId="{A9EA43B0-D62A-4028-A9F8-CDD43EB1A393}">
      <dgm:prSet/>
      <dgm:spPr/>
      <dgm:t>
        <a:bodyPr/>
        <a:lstStyle/>
        <a:p>
          <a:endParaRPr lang="en-US"/>
        </a:p>
      </dgm:t>
    </dgm:pt>
    <dgm:pt modelId="{DE42A9AA-0586-4FBD-A2AE-83D6BA093369}">
      <dgm:prSet/>
      <dgm:spPr/>
      <dgm:t>
        <a:bodyPr/>
        <a:lstStyle/>
        <a:p>
          <a:pPr rtl="0"/>
          <a:r>
            <a:rPr lang="en-US" i="1" smtClean="0"/>
            <a:t>Abandonment</a:t>
          </a:r>
          <a:endParaRPr lang="en-US"/>
        </a:p>
      </dgm:t>
    </dgm:pt>
    <dgm:pt modelId="{4407766E-41D4-4B3E-BBE5-E53E3C30DF51}" type="parTrans" cxnId="{CDD01B4F-908E-4BD1-8960-2B71F1021E7D}">
      <dgm:prSet/>
      <dgm:spPr/>
      <dgm:t>
        <a:bodyPr/>
        <a:lstStyle/>
        <a:p>
          <a:endParaRPr lang="en-US"/>
        </a:p>
      </dgm:t>
    </dgm:pt>
    <dgm:pt modelId="{EA8EC22B-ACB6-402B-ABE1-A65B943CBD62}" type="sibTrans" cxnId="{CDD01B4F-908E-4BD1-8960-2B71F1021E7D}">
      <dgm:prSet/>
      <dgm:spPr/>
      <dgm:t>
        <a:bodyPr/>
        <a:lstStyle/>
        <a:p>
          <a:endParaRPr lang="en-US"/>
        </a:p>
      </dgm:t>
    </dgm:pt>
    <dgm:pt modelId="{7F7EB92C-932B-4F73-AA15-D6A9462E4594}">
      <dgm:prSet/>
      <dgm:spPr/>
      <dgm:t>
        <a:bodyPr/>
        <a:lstStyle/>
        <a:p>
          <a:pPr rtl="0"/>
          <a:r>
            <a:rPr lang="en-US" i="1" smtClean="0"/>
            <a:t>Neglect</a:t>
          </a:r>
          <a:endParaRPr lang="en-US"/>
        </a:p>
      </dgm:t>
    </dgm:pt>
    <dgm:pt modelId="{47FDB1A0-6C9C-410E-AB96-D54E74DBFC8E}" type="parTrans" cxnId="{D82A5D7C-F647-4E90-A770-2CFFE3B0C8E0}">
      <dgm:prSet/>
      <dgm:spPr/>
      <dgm:t>
        <a:bodyPr/>
        <a:lstStyle/>
        <a:p>
          <a:endParaRPr lang="en-US"/>
        </a:p>
      </dgm:t>
    </dgm:pt>
    <dgm:pt modelId="{166A485E-0B3B-42AC-B9EC-0AE0CE7B97D8}" type="sibTrans" cxnId="{D82A5D7C-F647-4E90-A770-2CFFE3B0C8E0}">
      <dgm:prSet/>
      <dgm:spPr/>
      <dgm:t>
        <a:bodyPr/>
        <a:lstStyle/>
        <a:p>
          <a:endParaRPr lang="en-US"/>
        </a:p>
      </dgm:t>
    </dgm:pt>
    <dgm:pt modelId="{66AE2319-E895-48F3-A6D2-AA501AA12DE4}">
      <dgm:prSet/>
      <dgm:spPr/>
      <dgm:t>
        <a:bodyPr/>
        <a:lstStyle/>
        <a:p>
          <a:pPr rtl="0"/>
          <a:r>
            <a:rPr lang="en-US" i="1" smtClean="0"/>
            <a:t>Separation</a:t>
          </a:r>
          <a:endParaRPr lang="en-US"/>
        </a:p>
      </dgm:t>
    </dgm:pt>
    <dgm:pt modelId="{2474F39C-9A4F-498B-992B-51FCEB491A42}" type="parTrans" cxnId="{8AB1CE0E-DE4D-4EC1-A8EA-20E9D2345EAF}">
      <dgm:prSet/>
      <dgm:spPr/>
      <dgm:t>
        <a:bodyPr/>
        <a:lstStyle/>
        <a:p>
          <a:endParaRPr lang="en-US"/>
        </a:p>
      </dgm:t>
    </dgm:pt>
    <dgm:pt modelId="{AA072A3F-1648-419A-B87A-0817BF5EEFF0}" type="sibTrans" cxnId="{8AB1CE0E-DE4D-4EC1-A8EA-20E9D2345EAF}">
      <dgm:prSet/>
      <dgm:spPr/>
      <dgm:t>
        <a:bodyPr/>
        <a:lstStyle/>
        <a:p>
          <a:endParaRPr lang="en-US"/>
        </a:p>
      </dgm:t>
    </dgm:pt>
    <dgm:pt modelId="{485A222D-D74E-49E2-A8A3-20B1156407C3}">
      <dgm:prSet/>
      <dgm:spPr/>
      <dgm:t>
        <a:bodyPr/>
        <a:lstStyle/>
        <a:p>
          <a:pPr rtl="0"/>
          <a:r>
            <a:rPr lang="en-US" i="1" smtClean="0"/>
            <a:t>Natural disaster</a:t>
          </a:r>
          <a:endParaRPr lang="en-US"/>
        </a:p>
      </dgm:t>
    </dgm:pt>
    <dgm:pt modelId="{FC2DF660-7F47-4F72-9A12-A00247A6AEA0}" type="parTrans" cxnId="{4F92CBE2-A38E-4B33-9DCD-79FA678B7E69}">
      <dgm:prSet/>
      <dgm:spPr/>
      <dgm:t>
        <a:bodyPr/>
        <a:lstStyle/>
        <a:p>
          <a:endParaRPr lang="en-US"/>
        </a:p>
      </dgm:t>
    </dgm:pt>
    <dgm:pt modelId="{0615CEA7-6EB6-4BD4-B9EA-02F7C918309E}" type="sibTrans" cxnId="{4F92CBE2-A38E-4B33-9DCD-79FA678B7E69}">
      <dgm:prSet/>
      <dgm:spPr/>
      <dgm:t>
        <a:bodyPr/>
        <a:lstStyle/>
        <a:p>
          <a:endParaRPr lang="en-US"/>
        </a:p>
      </dgm:t>
    </dgm:pt>
    <dgm:pt modelId="{19926DD4-1714-47EC-9378-4843A70ABECB}">
      <dgm:prSet/>
      <dgm:spPr/>
      <dgm:t>
        <a:bodyPr/>
        <a:lstStyle/>
        <a:p>
          <a:pPr rtl="0"/>
          <a:r>
            <a:rPr lang="en-US" i="1" smtClean="0"/>
            <a:t>Accidents</a:t>
          </a:r>
          <a:endParaRPr lang="en-US"/>
        </a:p>
      </dgm:t>
    </dgm:pt>
    <dgm:pt modelId="{A23F0F83-4BAC-46D4-A492-0050AC26F109}" type="parTrans" cxnId="{DCE8B515-B2FA-4EDA-A943-0F7B0917CA56}">
      <dgm:prSet/>
      <dgm:spPr/>
      <dgm:t>
        <a:bodyPr/>
        <a:lstStyle/>
        <a:p>
          <a:endParaRPr lang="en-US"/>
        </a:p>
      </dgm:t>
    </dgm:pt>
    <dgm:pt modelId="{3EBAB7C9-78A1-46B9-80D1-9CDD354E9D90}" type="sibTrans" cxnId="{DCE8B515-B2FA-4EDA-A943-0F7B0917CA56}">
      <dgm:prSet/>
      <dgm:spPr/>
      <dgm:t>
        <a:bodyPr/>
        <a:lstStyle/>
        <a:p>
          <a:endParaRPr lang="en-US"/>
        </a:p>
      </dgm:t>
    </dgm:pt>
    <dgm:pt modelId="{CF0C45C5-DA24-4A22-9B01-FBB96C44D343}">
      <dgm:prSet/>
      <dgm:spPr/>
      <dgm:t>
        <a:bodyPr/>
        <a:lstStyle/>
        <a:p>
          <a:pPr rtl="0"/>
          <a:r>
            <a:rPr lang="en-US" i="1" smtClean="0"/>
            <a:t>Terrorism</a:t>
          </a:r>
          <a:endParaRPr lang="en-US"/>
        </a:p>
      </dgm:t>
    </dgm:pt>
    <dgm:pt modelId="{3AD1F387-7B2F-4A00-8E6C-D5AA831705CF}" type="parTrans" cxnId="{447AA623-3987-45AB-A63A-0D10DD9545D2}">
      <dgm:prSet/>
      <dgm:spPr/>
      <dgm:t>
        <a:bodyPr/>
        <a:lstStyle/>
        <a:p>
          <a:endParaRPr lang="en-US"/>
        </a:p>
      </dgm:t>
    </dgm:pt>
    <dgm:pt modelId="{C6059A4C-9E1A-4B25-BEEF-B2002AA31E80}" type="sibTrans" cxnId="{447AA623-3987-45AB-A63A-0D10DD9545D2}">
      <dgm:prSet/>
      <dgm:spPr/>
      <dgm:t>
        <a:bodyPr/>
        <a:lstStyle/>
        <a:p>
          <a:endParaRPr lang="en-US"/>
        </a:p>
      </dgm:t>
    </dgm:pt>
    <dgm:pt modelId="{09523DFB-12E5-44C8-BB0E-E653DFE0C334}">
      <dgm:prSet/>
      <dgm:spPr/>
      <dgm:t>
        <a:bodyPr/>
        <a:lstStyle/>
        <a:p>
          <a:pPr rtl="0"/>
          <a:r>
            <a:rPr lang="en-US" i="1" smtClean="0"/>
            <a:t>War</a:t>
          </a:r>
          <a:endParaRPr lang="en-US"/>
        </a:p>
      </dgm:t>
    </dgm:pt>
    <dgm:pt modelId="{0CDF40AE-5BB6-4649-80D9-6C43AA7DA3DE}" type="parTrans" cxnId="{41CCCE47-D4DE-4661-819F-D25746E04D37}">
      <dgm:prSet/>
      <dgm:spPr/>
      <dgm:t>
        <a:bodyPr/>
        <a:lstStyle/>
        <a:p>
          <a:endParaRPr lang="en-US"/>
        </a:p>
      </dgm:t>
    </dgm:pt>
    <dgm:pt modelId="{11D46014-ED88-4344-86C0-DB47BA32448A}" type="sibTrans" cxnId="{41CCCE47-D4DE-4661-819F-D25746E04D37}">
      <dgm:prSet/>
      <dgm:spPr/>
      <dgm:t>
        <a:bodyPr/>
        <a:lstStyle/>
        <a:p>
          <a:endParaRPr lang="en-US"/>
        </a:p>
      </dgm:t>
    </dgm:pt>
    <dgm:pt modelId="{741069FB-FF47-47E8-8D81-DD362FD854B2}">
      <dgm:prSet/>
      <dgm:spPr/>
      <dgm:t>
        <a:bodyPr/>
        <a:lstStyle/>
        <a:p>
          <a:pPr rtl="0"/>
          <a:r>
            <a:rPr lang="en-US" b="1" smtClean="0"/>
            <a:t>Chronic Stressors</a:t>
          </a:r>
          <a:endParaRPr lang="en-US"/>
        </a:p>
      </dgm:t>
    </dgm:pt>
    <dgm:pt modelId="{53E4F38D-B74B-4832-93D8-BDCA785ABDD9}" type="parTrans" cxnId="{97D914A2-E853-4313-AA01-25B4B57032BF}">
      <dgm:prSet/>
      <dgm:spPr/>
      <dgm:t>
        <a:bodyPr/>
        <a:lstStyle/>
        <a:p>
          <a:endParaRPr lang="en-US"/>
        </a:p>
      </dgm:t>
    </dgm:pt>
    <dgm:pt modelId="{C60A4D39-6666-4AF8-A5EE-8D7CC606E6E4}" type="sibTrans" cxnId="{97D914A2-E853-4313-AA01-25B4B57032BF}">
      <dgm:prSet/>
      <dgm:spPr/>
      <dgm:t>
        <a:bodyPr/>
        <a:lstStyle/>
        <a:p>
          <a:endParaRPr lang="en-US"/>
        </a:p>
      </dgm:t>
    </dgm:pt>
    <dgm:pt modelId="{AA551538-FCE5-461C-AADF-B674725FF417}">
      <dgm:prSet/>
      <dgm:spPr/>
      <dgm:t>
        <a:bodyPr/>
        <a:lstStyle/>
        <a:p>
          <a:pPr rtl="0"/>
          <a:r>
            <a:rPr lang="en-US" i="1" smtClean="0"/>
            <a:t>Poverty</a:t>
          </a:r>
          <a:endParaRPr lang="en-US"/>
        </a:p>
      </dgm:t>
    </dgm:pt>
    <dgm:pt modelId="{617FEBDF-07B7-4350-B310-CA32A4874558}" type="parTrans" cxnId="{A732A7F3-155A-46F4-9CF3-A884BBE65F94}">
      <dgm:prSet/>
      <dgm:spPr/>
      <dgm:t>
        <a:bodyPr/>
        <a:lstStyle/>
        <a:p>
          <a:endParaRPr lang="en-US"/>
        </a:p>
      </dgm:t>
    </dgm:pt>
    <dgm:pt modelId="{165849BA-6B73-49C1-88ED-76B5B91E54E4}" type="sibTrans" cxnId="{A732A7F3-155A-46F4-9CF3-A884BBE65F94}">
      <dgm:prSet/>
      <dgm:spPr/>
      <dgm:t>
        <a:bodyPr/>
        <a:lstStyle/>
        <a:p>
          <a:endParaRPr lang="en-US"/>
        </a:p>
      </dgm:t>
    </dgm:pt>
    <dgm:pt modelId="{9306E318-6714-44B3-ACD5-83B485E0F1C1}">
      <dgm:prSet/>
      <dgm:spPr/>
      <dgm:t>
        <a:bodyPr/>
        <a:lstStyle/>
        <a:p>
          <a:pPr rtl="0"/>
          <a:r>
            <a:rPr lang="en-US" i="1" smtClean="0"/>
            <a:t>Racism</a:t>
          </a:r>
          <a:endParaRPr lang="en-US"/>
        </a:p>
      </dgm:t>
    </dgm:pt>
    <dgm:pt modelId="{E46443AE-FABE-4E4F-89F8-39CFB0338CB4}" type="parTrans" cxnId="{D731D9F8-9C71-4261-8255-0BC8F4B3E81B}">
      <dgm:prSet/>
      <dgm:spPr/>
      <dgm:t>
        <a:bodyPr/>
        <a:lstStyle/>
        <a:p>
          <a:endParaRPr lang="en-US"/>
        </a:p>
      </dgm:t>
    </dgm:pt>
    <dgm:pt modelId="{44AE417C-D84E-47A7-B420-D140E135E465}" type="sibTrans" cxnId="{D731D9F8-9C71-4261-8255-0BC8F4B3E81B}">
      <dgm:prSet/>
      <dgm:spPr/>
      <dgm:t>
        <a:bodyPr/>
        <a:lstStyle/>
        <a:p>
          <a:endParaRPr lang="en-US"/>
        </a:p>
      </dgm:t>
    </dgm:pt>
    <dgm:pt modelId="{3A92F0E0-CAFC-4782-A704-87A13303C69F}">
      <dgm:prSet/>
      <dgm:spPr/>
      <dgm:t>
        <a:bodyPr/>
        <a:lstStyle/>
        <a:p>
          <a:pPr rtl="0"/>
          <a:r>
            <a:rPr lang="en-US" i="1" smtClean="0"/>
            <a:t>Invasive medical procedure</a:t>
          </a:r>
          <a:endParaRPr lang="en-US"/>
        </a:p>
      </dgm:t>
    </dgm:pt>
    <dgm:pt modelId="{26520B82-5B23-4AA7-B30E-7040F6D0714E}" type="parTrans" cxnId="{17C09663-627B-4FA6-8E22-EEC5F23F9FAF}">
      <dgm:prSet/>
      <dgm:spPr/>
      <dgm:t>
        <a:bodyPr/>
        <a:lstStyle/>
        <a:p>
          <a:endParaRPr lang="en-US"/>
        </a:p>
      </dgm:t>
    </dgm:pt>
    <dgm:pt modelId="{286A137D-D897-422B-A8CD-87495F49D90B}" type="sibTrans" cxnId="{17C09663-627B-4FA6-8E22-EEC5F23F9FAF}">
      <dgm:prSet/>
      <dgm:spPr/>
      <dgm:t>
        <a:bodyPr/>
        <a:lstStyle/>
        <a:p>
          <a:endParaRPr lang="en-US"/>
        </a:p>
      </dgm:t>
    </dgm:pt>
    <dgm:pt modelId="{A94B10C3-DF32-4A4D-A267-A5AEBCF7A1C9}">
      <dgm:prSet/>
      <dgm:spPr/>
      <dgm:t>
        <a:bodyPr/>
        <a:lstStyle/>
        <a:p>
          <a:pPr rtl="0"/>
          <a:r>
            <a:rPr lang="en-US" i="1" smtClean="0"/>
            <a:t>Community trauma</a:t>
          </a:r>
          <a:endParaRPr lang="en-US"/>
        </a:p>
      </dgm:t>
    </dgm:pt>
    <dgm:pt modelId="{D556097A-2DD3-4E56-98B6-51A978DA2FE2}" type="parTrans" cxnId="{48D42E72-0D29-403A-9654-FF196428A9C6}">
      <dgm:prSet/>
      <dgm:spPr/>
      <dgm:t>
        <a:bodyPr/>
        <a:lstStyle/>
        <a:p>
          <a:endParaRPr lang="en-US"/>
        </a:p>
      </dgm:t>
    </dgm:pt>
    <dgm:pt modelId="{8B738281-8015-4182-937E-E23979081E5E}" type="sibTrans" cxnId="{48D42E72-0D29-403A-9654-FF196428A9C6}">
      <dgm:prSet/>
      <dgm:spPr/>
      <dgm:t>
        <a:bodyPr/>
        <a:lstStyle/>
        <a:p>
          <a:endParaRPr lang="en-US"/>
        </a:p>
      </dgm:t>
    </dgm:pt>
    <dgm:pt modelId="{AC885EB9-0AFB-4CB8-9730-A2779CC1B0C6}">
      <dgm:prSet/>
      <dgm:spPr/>
      <dgm:t>
        <a:bodyPr/>
        <a:lstStyle/>
        <a:p>
          <a:pPr rtl="0"/>
          <a:r>
            <a:rPr lang="en-US" i="1" smtClean="0"/>
            <a:t>Historical trauma</a:t>
          </a:r>
          <a:endParaRPr lang="en-US"/>
        </a:p>
      </dgm:t>
    </dgm:pt>
    <dgm:pt modelId="{CE308798-5AEB-4EC4-ADEB-5FBC70062E0F}" type="parTrans" cxnId="{EEDFF1AA-9F42-4525-B638-6F78799CAA7D}">
      <dgm:prSet/>
      <dgm:spPr/>
      <dgm:t>
        <a:bodyPr/>
        <a:lstStyle/>
        <a:p>
          <a:endParaRPr lang="en-US"/>
        </a:p>
      </dgm:t>
    </dgm:pt>
    <dgm:pt modelId="{F6B452E5-7055-4A9E-BF92-07C9F8FB7535}" type="sibTrans" cxnId="{EEDFF1AA-9F42-4525-B638-6F78799CAA7D}">
      <dgm:prSet/>
      <dgm:spPr/>
      <dgm:t>
        <a:bodyPr/>
        <a:lstStyle/>
        <a:p>
          <a:endParaRPr lang="en-US"/>
        </a:p>
      </dgm:t>
    </dgm:pt>
    <dgm:pt modelId="{61EA6921-6DDE-4A8A-B074-C40B06D5F203}">
      <dgm:prSet/>
      <dgm:spPr/>
      <dgm:t>
        <a:bodyPr/>
        <a:lstStyle/>
        <a:p>
          <a:pPr rtl="0"/>
          <a:r>
            <a:rPr lang="en-US" i="1" smtClean="0"/>
            <a:t>Family member with substance use disorder</a:t>
          </a:r>
          <a:endParaRPr lang="en-US"/>
        </a:p>
      </dgm:t>
    </dgm:pt>
    <dgm:pt modelId="{FD7929A6-2847-446D-A9EF-41E3A647F96D}" type="parTrans" cxnId="{63A874D3-BB30-4B5C-9A11-DB6D869E1EEF}">
      <dgm:prSet/>
      <dgm:spPr/>
      <dgm:t>
        <a:bodyPr/>
        <a:lstStyle/>
        <a:p>
          <a:endParaRPr lang="en-US"/>
        </a:p>
      </dgm:t>
    </dgm:pt>
    <dgm:pt modelId="{855E8D29-7910-4524-8E4A-5C2DB543C5C0}" type="sibTrans" cxnId="{63A874D3-BB30-4B5C-9A11-DB6D869E1EEF}">
      <dgm:prSet/>
      <dgm:spPr/>
      <dgm:t>
        <a:bodyPr/>
        <a:lstStyle/>
        <a:p>
          <a:endParaRPr lang="en-US"/>
        </a:p>
      </dgm:t>
    </dgm:pt>
    <dgm:pt modelId="{F4DAF3E5-0DA9-48BF-80B3-E28F72B4C3F9}" type="pres">
      <dgm:prSet presAssocID="{F11A4E7B-CDFA-4075-8589-4C63AA40769F}" presName="Name0" presStyleCnt="0">
        <dgm:presLayoutVars>
          <dgm:dir/>
          <dgm:resizeHandles val="exact"/>
        </dgm:presLayoutVars>
      </dgm:prSet>
      <dgm:spPr/>
      <dgm:t>
        <a:bodyPr/>
        <a:lstStyle/>
        <a:p>
          <a:endParaRPr lang="en-US"/>
        </a:p>
      </dgm:t>
    </dgm:pt>
    <dgm:pt modelId="{97BB34A5-27E6-4A66-8D59-7F321F20C397}" type="pres">
      <dgm:prSet presAssocID="{14C613D7-6DF1-48B5-A677-66A6E5E7F732}" presName="node" presStyleLbl="node1" presStyleIdx="0" presStyleCnt="3">
        <dgm:presLayoutVars>
          <dgm:bulletEnabled val="1"/>
        </dgm:presLayoutVars>
      </dgm:prSet>
      <dgm:spPr/>
      <dgm:t>
        <a:bodyPr/>
        <a:lstStyle/>
        <a:p>
          <a:endParaRPr lang="en-US"/>
        </a:p>
      </dgm:t>
    </dgm:pt>
    <dgm:pt modelId="{D79B4E0D-C2B8-49CB-A058-38A1E83325C0}" type="pres">
      <dgm:prSet presAssocID="{8AC466DD-2DC4-45AE-8EB2-A65A0E1EFD7D}" presName="sibTrans" presStyleCnt="0"/>
      <dgm:spPr/>
    </dgm:pt>
    <dgm:pt modelId="{F9CB8113-0851-443A-97F1-5CE30BC5D175}" type="pres">
      <dgm:prSet presAssocID="{23EF921D-2F61-4E78-B990-082B58A80F43}" presName="node" presStyleLbl="node1" presStyleIdx="1" presStyleCnt="3">
        <dgm:presLayoutVars>
          <dgm:bulletEnabled val="1"/>
        </dgm:presLayoutVars>
      </dgm:prSet>
      <dgm:spPr/>
      <dgm:t>
        <a:bodyPr/>
        <a:lstStyle/>
        <a:p>
          <a:endParaRPr lang="en-US"/>
        </a:p>
      </dgm:t>
    </dgm:pt>
    <dgm:pt modelId="{13165F6F-BE1D-4576-A677-7DADFF38C29E}" type="pres">
      <dgm:prSet presAssocID="{43B86751-6570-4ED4-A4FF-A3C08A872177}" presName="sibTrans" presStyleCnt="0"/>
      <dgm:spPr/>
    </dgm:pt>
    <dgm:pt modelId="{5EE0DDC1-3F96-4EA4-8922-352A52BB387B}" type="pres">
      <dgm:prSet presAssocID="{741069FB-FF47-47E8-8D81-DD362FD854B2}" presName="node" presStyleLbl="node1" presStyleIdx="2" presStyleCnt="3">
        <dgm:presLayoutVars>
          <dgm:bulletEnabled val="1"/>
        </dgm:presLayoutVars>
      </dgm:prSet>
      <dgm:spPr/>
      <dgm:t>
        <a:bodyPr/>
        <a:lstStyle/>
        <a:p>
          <a:endParaRPr lang="en-US"/>
        </a:p>
      </dgm:t>
    </dgm:pt>
  </dgm:ptLst>
  <dgm:cxnLst>
    <dgm:cxn modelId="{667E8FA7-4152-490C-A819-C22ED6BAC49D}" type="presOf" srcId="{9306E318-6714-44B3-ACD5-83B485E0F1C1}" destId="{5EE0DDC1-3F96-4EA4-8922-352A52BB387B}" srcOrd="0" destOrd="2" presId="urn:microsoft.com/office/officeart/2005/8/layout/hList6"/>
    <dgm:cxn modelId="{C78FC08F-2EAE-4D66-B88D-471A0752096D}" type="presOf" srcId="{10568519-D214-4984-9577-7122F599D9EC}" destId="{97BB34A5-27E6-4A66-8D59-7F321F20C397}" srcOrd="0" destOrd="6" presId="urn:microsoft.com/office/officeart/2005/8/layout/hList6"/>
    <dgm:cxn modelId="{A3C1634E-BE3F-4E51-B188-0E981F47F181}" type="presOf" srcId="{741069FB-FF47-47E8-8D81-DD362FD854B2}" destId="{5EE0DDC1-3F96-4EA4-8922-352A52BB387B}" srcOrd="0" destOrd="0" presId="urn:microsoft.com/office/officeart/2005/8/layout/hList6"/>
    <dgm:cxn modelId="{DCE8B515-B2FA-4EDA-A943-0F7B0917CA56}" srcId="{23EF921D-2F61-4E78-B990-082B58A80F43}" destId="{19926DD4-1714-47EC-9378-4843A70ABECB}" srcOrd="5" destOrd="0" parTransId="{A23F0F83-4BAC-46D4-A492-0050AC26F109}" sibTransId="{3EBAB7C9-78A1-46B9-80D1-9CDD354E9D90}"/>
    <dgm:cxn modelId="{3220FEC9-6B50-4E26-A7CE-0334DF7446D7}" srcId="{14C613D7-6DF1-48B5-A677-66A6E5E7F732}" destId="{5BA1594C-4C53-452A-9676-8D524C120EA9}" srcOrd="1" destOrd="0" parTransId="{5E345AD1-7FA9-442A-A818-4891573E2343}" sibTransId="{896FDC35-7BFF-4AF5-98AD-1C6DDB70D5C2}"/>
    <dgm:cxn modelId="{8F727C8E-0CED-4357-9F46-70DE7C826CB3}" type="presOf" srcId="{7B960248-E62C-490B-B125-4D10BEF2A537}" destId="{F9CB8113-0851-443A-97F1-5CE30BC5D175}" srcOrd="0" destOrd="1" presId="urn:microsoft.com/office/officeart/2005/8/layout/hList6"/>
    <dgm:cxn modelId="{B5DECE6F-7E22-4112-AA64-27EBC12C6356}" type="presOf" srcId="{61EA6921-6DDE-4A8A-B074-C40B06D5F203}" destId="{5EE0DDC1-3F96-4EA4-8922-352A52BB387B}" srcOrd="0" destOrd="6" presId="urn:microsoft.com/office/officeart/2005/8/layout/hList6"/>
    <dgm:cxn modelId="{CDA54A31-776C-4F50-A7D0-A7494785A36D}" type="presOf" srcId="{485A222D-D74E-49E2-A8A3-20B1156407C3}" destId="{F9CB8113-0851-443A-97F1-5CE30BC5D175}" srcOrd="0" destOrd="5" presId="urn:microsoft.com/office/officeart/2005/8/layout/hList6"/>
    <dgm:cxn modelId="{7FE38C17-7D72-4CF6-A18A-E25FCE215C98}" type="presOf" srcId="{66AE2319-E895-48F3-A6D2-AA501AA12DE4}" destId="{F9CB8113-0851-443A-97F1-5CE30BC5D175}" srcOrd="0" destOrd="4" presId="urn:microsoft.com/office/officeart/2005/8/layout/hList6"/>
    <dgm:cxn modelId="{CDD01B4F-908E-4BD1-8960-2B71F1021E7D}" srcId="{23EF921D-2F61-4E78-B990-082B58A80F43}" destId="{DE42A9AA-0586-4FBD-A2AE-83D6BA093369}" srcOrd="1" destOrd="0" parTransId="{4407766E-41D4-4B3E-BBE5-E53E3C30DF51}" sibTransId="{EA8EC22B-ACB6-402B-ABE1-A65B943CBD62}"/>
    <dgm:cxn modelId="{604C0977-5203-4B7A-B261-38773A2E9782}" srcId="{14C613D7-6DF1-48B5-A677-66A6E5E7F732}" destId="{B4CE10F6-CF37-4AD7-9FA4-BFCAF3262A13}" srcOrd="7" destOrd="0" parTransId="{E270567A-8620-4265-A086-CB7269BB8D3F}" sibTransId="{063BF3DF-B05D-4E68-9F4E-46F885C9AD94}"/>
    <dgm:cxn modelId="{123F32D1-1FD3-4BBD-927D-1472C6841713}" type="presOf" srcId="{CF0C45C5-DA24-4A22-9B01-FBB96C44D343}" destId="{F9CB8113-0851-443A-97F1-5CE30BC5D175}" srcOrd="0" destOrd="7" presId="urn:microsoft.com/office/officeart/2005/8/layout/hList6"/>
    <dgm:cxn modelId="{97D914A2-E853-4313-AA01-25B4B57032BF}" srcId="{F11A4E7B-CDFA-4075-8589-4C63AA40769F}" destId="{741069FB-FF47-47E8-8D81-DD362FD854B2}" srcOrd="2" destOrd="0" parTransId="{53E4F38D-B74B-4832-93D8-BDCA785ABDD9}" sibTransId="{C60A4D39-6666-4AF8-A5EE-8D7CC606E6E4}"/>
    <dgm:cxn modelId="{447AA623-3987-45AB-A63A-0D10DD9545D2}" srcId="{23EF921D-2F61-4E78-B990-082B58A80F43}" destId="{CF0C45C5-DA24-4A22-9B01-FBB96C44D343}" srcOrd="6" destOrd="0" parTransId="{3AD1F387-7B2F-4A00-8E6C-D5AA831705CF}" sibTransId="{C6059A4C-9E1A-4B25-BEEF-B2002AA31E80}"/>
    <dgm:cxn modelId="{4F92CBE2-A38E-4B33-9DCD-79FA678B7E69}" srcId="{23EF921D-2F61-4E78-B990-082B58A80F43}" destId="{485A222D-D74E-49E2-A8A3-20B1156407C3}" srcOrd="4" destOrd="0" parTransId="{FC2DF660-7F47-4F72-9A12-A00247A6AEA0}" sibTransId="{0615CEA7-6EB6-4BD4-B9EA-02F7C918309E}"/>
    <dgm:cxn modelId="{EABA2063-232D-42C8-BCB9-F909F664BED1}" type="presOf" srcId="{AA551538-FCE5-461C-AADF-B674725FF417}" destId="{5EE0DDC1-3F96-4EA4-8922-352A52BB387B}" srcOrd="0" destOrd="1" presId="urn:microsoft.com/office/officeart/2005/8/layout/hList6"/>
    <dgm:cxn modelId="{A9EA43B0-D62A-4028-A9F8-CDD43EB1A393}" srcId="{23EF921D-2F61-4E78-B990-082B58A80F43}" destId="{7B960248-E62C-490B-B125-4D10BEF2A537}" srcOrd="0" destOrd="0" parTransId="{11425CAF-61A4-42A6-95CB-2361D5A31D8C}" sibTransId="{3A9F6DA2-400B-4AFA-9090-52835B01B596}"/>
    <dgm:cxn modelId="{F5A51511-61A2-48D5-8280-7635EE4C5837}" type="presOf" srcId="{F11A4E7B-CDFA-4075-8589-4C63AA40769F}" destId="{F4DAF3E5-0DA9-48BF-80B3-E28F72B4C3F9}" srcOrd="0" destOrd="0" presId="urn:microsoft.com/office/officeart/2005/8/layout/hList6"/>
    <dgm:cxn modelId="{5B8EAAF1-BD29-49C5-B000-767D665EAAEA}" type="presOf" srcId="{DB59DA45-3543-4D76-BE2B-837B2AE77827}" destId="{97BB34A5-27E6-4A66-8D59-7F321F20C397}" srcOrd="0" destOrd="3" presId="urn:microsoft.com/office/officeart/2005/8/layout/hList6"/>
    <dgm:cxn modelId="{36BE7D34-24D6-41FE-B44A-4AC64A53A38D}" srcId="{14C613D7-6DF1-48B5-A677-66A6E5E7F732}" destId="{6DFA738A-AC88-454A-90C0-851154579420}" srcOrd="0" destOrd="0" parTransId="{AF6CCE68-1AFF-47A8-903D-8B6735C8B482}" sibTransId="{DBDF509F-18FE-437A-B055-2420DB8645CA}"/>
    <dgm:cxn modelId="{B3FD566C-DE2A-457B-BC7A-30417F5B563A}" type="presOf" srcId="{7F7EB92C-932B-4F73-AA15-D6A9462E4594}" destId="{F9CB8113-0851-443A-97F1-5CE30BC5D175}" srcOrd="0" destOrd="3" presId="urn:microsoft.com/office/officeart/2005/8/layout/hList6"/>
    <dgm:cxn modelId="{7E15CFBA-1017-4E32-9177-6EA9585F3668}" type="presOf" srcId="{CFCE9D17-4647-4D81-A73D-64FD6C520F9B}" destId="{97BB34A5-27E6-4A66-8D59-7F321F20C397}" srcOrd="0" destOrd="5" presId="urn:microsoft.com/office/officeart/2005/8/layout/hList6"/>
    <dgm:cxn modelId="{0272AB53-0689-47E3-A727-836199E27E05}" type="presOf" srcId="{6DFA738A-AC88-454A-90C0-851154579420}" destId="{97BB34A5-27E6-4A66-8D59-7F321F20C397}" srcOrd="0" destOrd="1" presId="urn:microsoft.com/office/officeart/2005/8/layout/hList6"/>
    <dgm:cxn modelId="{D5E6B9F0-DC4D-4A00-906F-086E3CF3D5F3}" type="presOf" srcId="{A94B10C3-DF32-4A4D-A267-A5AEBCF7A1C9}" destId="{5EE0DDC1-3F96-4EA4-8922-352A52BB387B}" srcOrd="0" destOrd="4" presId="urn:microsoft.com/office/officeart/2005/8/layout/hList6"/>
    <dgm:cxn modelId="{6426E35C-28A4-4C4F-8268-A7767546E78D}" srcId="{F11A4E7B-CDFA-4075-8589-4C63AA40769F}" destId="{23EF921D-2F61-4E78-B990-082B58A80F43}" srcOrd="1" destOrd="0" parTransId="{895FD553-C6A4-4290-858B-7B1E14031DD9}" sibTransId="{43B86751-6570-4ED4-A4FF-A3C08A872177}"/>
    <dgm:cxn modelId="{0146B09C-5982-4F71-A566-2FEF3DB5CABA}" type="presOf" srcId="{19926DD4-1714-47EC-9378-4843A70ABECB}" destId="{F9CB8113-0851-443A-97F1-5CE30BC5D175}" srcOrd="0" destOrd="6" presId="urn:microsoft.com/office/officeart/2005/8/layout/hList6"/>
    <dgm:cxn modelId="{D731D9F8-9C71-4261-8255-0BC8F4B3E81B}" srcId="{741069FB-FF47-47E8-8D81-DD362FD854B2}" destId="{9306E318-6714-44B3-ACD5-83B485E0F1C1}" srcOrd="1" destOrd="0" parTransId="{E46443AE-FABE-4E4F-89F8-39CFB0338CB4}" sibTransId="{44AE417C-D84E-47A7-B420-D140E135E465}"/>
    <dgm:cxn modelId="{D82A5D7C-F647-4E90-A770-2CFFE3B0C8E0}" srcId="{23EF921D-2F61-4E78-B990-082B58A80F43}" destId="{7F7EB92C-932B-4F73-AA15-D6A9462E4594}" srcOrd="2" destOrd="0" parTransId="{47FDB1A0-6C9C-410E-AB96-D54E74DBFC8E}" sibTransId="{166A485E-0B3B-42AC-B9EC-0AE0CE7B97D8}"/>
    <dgm:cxn modelId="{48D42E72-0D29-403A-9654-FF196428A9C6}" srcId="{741069FB-FF47-47E8-8D81-DD362FD854B2}" destId="{A94B10C3-DF32-4A4D-A267-A5AEBCF7A1C9}" srcOrd="3" destOrd="0" parTransId="{D556097A-2DD3-4E56-98B6-51A978DA2FE2}" sibTransId="{8B738281-8015-4182-937E-E23979081E5E}"/>
    <dgm:cxn modelId="{58559BCF-9111-4F1F-9508-2CB21EBCB699}" type="presOf" srcId="{5BA1594C-4C53-452A-9676-8D524C120EA9}" destId="{97BB34A5-27E6-4A66-8D59-7F321F20C397}" srcOrd="0" destOrd="2" presId="urn:microsoft.com/office/officeart/2005/8/layout/hList6"/>
    <dgm:cxn modelId="{4A38763A-4816-4704-921B-BDCDE2DC3401}" srcId="{14C613D7-6DF1-48B5-A677-66A6E5E7F732}" destId="{5CD9A282-A24A-492A-BEC1-D9ABB85FC3D6}" srcOrd="6" destOrd="0" parTransId="{27CCC74A-C2C9-4239-9E9E-AFDB18EDAB09}" sibTransId="{5A2BD11B-2FDA-4DDB-9254-0A5991AEAD19}"/>
    <dgm:cxn modelId="{0549B762-1218-4410-A454-64733C5A5666}" type="presOf" srcId="{568BA9EB-03DC-4E51-A213-01EC0F91C06B}" destId="{97BB34A5-27E6-4A66-8D59-7F321F20C397}" srcOrd="0" destOrd="4" presId="urn:microsoft.com/office/officeart/2005/8/layout/hList6"/>
    <dgm:cxn modelId="{F35E3BF6-FD99-47C2-AED9-6408E9A44BF1}" type="presOf" srcId="{23EF921D-2F61-4E78-B990-082B58A80F43}" destId="{F9CB8113-0851-443A-97F1-5CE30BC5D175}" srcOrd="0" destOrd="0" presId="urn:microsoft.com/office/officeart/2005/8/layout/hList6"/>
    <dgm:cxn modelId="{63A874D3-BB30-4B5C-9A11-DB6D869E1EEF}" srcId="{741069FB-FF47-47E8-8D81-DD362FD854B2}" destId="{61EA6921-6DDE-4A8A-B074-C40B06D5F203}" srcOrd="5" destOrd="0" parTransId="{FD7929A6-2847-446D-A9EF-41E3A647F96D}" sibTransId="{855E8D29-7910-4524-8E4A-5C2DB543C5C0}"/>
    <dgm:cxn modelId="{EEDFF1AA-9F42-4525-B638-6F78799CAA7D}" srcId="{741069FB-FF47-47E8-8D81-DD362FD854B2}" destId="{AC885EB9-0AFB-4CB8-9730-A2779CC1B0C6}" srcOrd="4" destOrd="0" parTransId="{CE308798-5AEB-4EC4-ADEB-5FBC70062E0F}" sibTransId="{F6B452E5-7055-4A9E-BF92-07C9F8FB7535}"/>
    <dgm:cxn modelId="{3EB4D79C-44BD-4728-8F69-D3A88C431540}" type="presOf" srcId="{AC885EB9-0AFB-4CB8-9730-A2779CC1B0C6}" destId="{5EE0DDC1-3F96-4EA4-8922-352A52BB387B}" srcOrd="0" destOrd="5" presId="urn:microsoft.com/office/officeart/2005/8/layout/hList6"/>
    <dgm:cxn modelId="{41CCCE47-D4DE-4661-819F-D25746E04D37}" srcId="{23EF921D-2F61-4E78-B990-082B58A80F43}" destId="{09523DFB-12E5-44C8-BB0E-E653DFE0C334}" srcOrd="7" destOrd="0" parTransId="{0CDF40AE-5BB6-4649-80D9-6C43AA7DA3DE}" sibTransId="{11D46014-ED88-4344-86C0-DB47BA32448A}"/>
    <dgm:cxn modelId="{DD43AC77-A1B2-4E79-B4CE-1E3C0E167AEE}" srcId="{14C613D7-6DF1-48B5-A677-66A6E5E7F732}" destId="{DB59DA45-3543-4D76-BE2B-837B2AE77827}" srcOrd="2" destOrd="0" parTransId="{1FF33A2A-35AF-48EA-A34D-0AFEDC8F9285}" sibTransId="{A8D9C113-821C-40EF-9F61-FA5DAB268337}"/>
    <dgm:cxn modelId="{D550E79C-16FB-4EED-A2FF-C36BBDE07FC7}" srcId="{F11A4E7B-CDFA-4075-8589-4C63AA40769F}" destId="{14C613D7-6DF1-48B5-A677-66A6E5E7F732}" srcOrd="0" destOrd="0" parTransId="{DF7544F8-9B07-45FF-AD5A-3BEFF8835C61}" sibTransId="{8AC466DD-2DC4-45AE-8EB2-A65A0E1EFD7D}"/>
    <dgm:cxn modelId="{786AB431-D39B-49ED-BE0C-E6935AEBB1C7}" srcId="{14C613D7-6DF1-48B5-A677-66A6E5E7F732}" destId="{10568519-D214-4984-9577-7122F599D9EC}" srcOrd="5" destOrd="0" parTransId="{66CCB2F6-4465-4044-B178-B0463097E937}" sibTransId="{0DB85DEB-5E80-4D85-9DA6-B945DA3FB9F1}"/>
    <dgm:cxn modelId="{55BB5912-F9A8-4829-93BA-C92DF8574ED4}" type="presOf" srcId="{14C613D7-6DF1-48B5-A677-66A6E5E7F732}" destId="{97BB34A5-27E6-4A66-8D59-7F321F20C397}" srcOrd="0" destOrd="0" presId="urn:microsoft.com/office/officeart/2005/8/layout/hList6"/>
    <dgm:cxn modelId="{8D179F48-AB75-47FF-8B15-6D0EDCCB1E01}" type="presOf" srcId="{3A92F0E0-CAFC-4782-A704-87A13303C69F}" destId="{5EE0DDC1-3F96-4EA4-8922-352A52BB387B}" srcOrd="0" destOrd="3" presId="urn:microsoft.com/office/officeart/2005/8/layout/hList6"/>
    <dgm:cxn modelId="{4B0F867C-AFFD-4372-9635-BA1ADA41EFCB}" type="presOf" srcId="{B4CE10F6-CF37-4AD7-9FA4-BFCAF3262A13}" destId="{97BB34A5-27E6-4A66-8D59-7F321F20C397}" srcOrd="0" destOrd="8" presId="urn:microsoft.com/office/officeart/2005/8/layout/hList6"/>
    <dgm:cxn modelId="{12426B8B-4FD7-462A-BE70-B1B744EDFFD8}" type="presOf" srcId="{DE42A9AA-0586-4FBD-A2AE-83D6BA093369}" destId="{F9CB8113-0851-443A-97F1-5CE30BC5D175}" srcOrd="0" destOrd="2" presId="urn:microsoft.com/office/officeart/2005/8/layout/hList6"/>
    <dgm:cxn modelId="{A732A7F3-155A-46F4-9CF3-A884BBE65F94}" srcId="{741069FB-FF47-47E8-8D81-DD362FD854B2}" destId="{AA551538-FCE5-461C-AADF-B674725FF417}" srcOrd="0" destOrd="0" parTransId="{617FEBDF-07B7-4350-B310-CA32A4874558}" sibTransId="{165849BA-6B73-49C1-88ED-76B5B91E54E4}"/>
    <dgm:cxn modelId="{CDFA95DE-EA8B-4894-B31F-0CA71297F8CD}" srcId="{14C613D7-6DF1-48B5-A677-66A6E5E7F732}" destId="{CFCE9D17-4647-4D81-A73D-64FD6C520F9B}" srcOrd="4" destOrd="0" parTransId="{C4BB2EC7-6B6C-4177-9F5A-D8DEEA72FA5D}" sibTransId="{DF4D49DD-DE65-4CAD-9D3E-BB52BBB1A45C}"/>
    <dgm:cxn modelId="{45C30C6B-3C19-40BB-82B4-287C03E1F168}" type="presOf" srcId="{09523DFB-12E5-44C8-BB0E-E653DFE0C334}" destId="{F9CB8113-0851-443A-97F1-5CE30BC5D175}" srcOrd="0" destOrd="8" presId="urn:microsoft.com/office/officeart/2005/8/layout/hList6"/>
    <dgm:cxn modelId="{73C6EC85-071C-4EC9-95C6-C5D6C9C3529D}" srcId="{14C613D7-6DF1-48B5-A677-66A6E5E7F732}" destId="{568BA9EB-03DC-4E51-A213-01EC0F91C06B}" srcOrd="3" destOrd="0" parTransId="{2F4E12C6-C275-4D23-92D3-69DA8CE5E654}" sibTransId="{5E1219ED-559B-4850-AB90-437E2B182E0D}"/>
    <dgm:cxn modelId="{17C09663-627B-4FA6-8E22-EEC5F23F9FAF}" srcId="{741069FB-FF47-47E8-8D81-DD362FD854B2}" destId="{3A92F0E0-CAFC-4782-A704-87A13303C69F}" srcOrd="2" destOrd="0" parTransId="{26520B82-5B23-4AA7-B30E-7040F6D0714E}" sibTransId="{286A137D-D897-422B-A8CD-87495F49D90B}"/>
    <dgm:cxn modelId="{8AB1CE0E-DE4D-4EC1-A8EA-20E9D2345EAF}" srcId="{23EF921D-2F61-4E78-B990-082B58A80F43}" destId="{66AE2319-E895-48F3-A6D2-AA501AA12DE4}" srcOrd="3" destOrd="0" parTransId="{2474F39C-9A4F-498B-992B-51FCEB491A42}" sibTransId="{AA072A3F-1648-419A-B87A-0817BF5EEFF0}"/>
    <dgm:cxn modelId="{593EF406-5EFB-4C12-8C7B-6ED19AB0B2B8}" type="presOf" srcId="{5CD9A282-A24A-492A-BEC1-D9ABB85FC3D6}" destId="{97BB34A5-27E6-4A66-8D59-7F321F20C397}" srcOrd="0" destOrd="7" presId="urn:microsoft.com/office/officeart/2005/8/layout/hList6"/>
    <dgm:cxn modelId="{3C6EC9E4-BA16-4BB3-B22C-5F080C1841DF}" type="presParOf" srcId="{F4DAF3E5-0DA9-48BF-80B3-E28F72B4C3F9}" destId="{97BB34A5-27E6-4A66-8D59-7F321F20C397}" srcOrd="0" destOrd="0" presId="urn:microsoft.com/office/officeart/2005/8/layout/hList6"/>
    <dgm:cxn modelId="{C5E5F804-77EA-44D5-959C-D363BB048F22}" type="presParOf" srcId="{F4DAF3E5-0DA9-48BF-80B3-E28F72B4C3F9}" destId="{D79B4E0D-C2B8-49CB-A058-38A1E83325C0}" srcOrd="1" destOrd="0" presId="urn:microsoft.com/office/officeart/2005/8/layout/hList6"/>
    <dgm:cxn modelId="{26E723FD-33D4-45BD-880C-33FD29A1C287}" type="presParOf" srcId="{F4DAF3E5-0DA9-48BF-80B3-E28F72B4C3F9}" destId="{F9CB8113-0851-443A-97F1-5CE30BC5D175}" srcOrd="2" destOrd="0" presId="urn:microsoft.com/office/officeart/2005/8/layout/hList6"/>
    <dgm:cxn modelId="{1D97B71A-106C-4A9C-8F10-E567E60A4992}" type="presParOf" srcId="{F4DAF3E5-0DA9-48BF-80B3-E28F72B4C3F9}" destId="{13165F6F-BE1D-4576-A677-7DADFF38C29E}" srcOrd="3" destOrd="0" presId="urn:microsoft.com/office/officeart/2005/8/layout/hList6"/>
    <dgm:cxn modelId="{8E0F1A9E-8233-43D3-8465-931AB5C8DDA7}" type="presParOf" srcId="{F4DAF3E5-0DA9-48BF-80B3-E28F72B4C3F9}" destId="{5EE0DDC1-3F96-4EA4-8922-352A52BB387B}"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FB9A2F-B9B7-4C0A-A342-DD420D49D793}" type="doc">
      <dgm:prSet loTypeId="urn:microsoft.com/office/officeart/2005/8/layout/process4" loCatId="process" qsTypeId="urn:microsoft.com/office/officeart/2005/8/quickstyle/3d1" qsCatId="3D" csTypeId="urn:microsoft.com/office/officeart/2005/8/colors/accent2_3" csCatId="accent2"/>
      <dgm:spPr/>
      <dgm:t>
        <a:bodyPr/>
        <a:lstStyle/>
        <a:p>
          <a:endParaRPr lang="en-US"/>
        </a:p>
      </dgm:t>
    </dgm:pt>
    <dgm:pt modelId="{4025726C-9C8A-4DA4-89AD-56763916DEED}">
      <dgm:prSet custT="1"/>
      <dgm:spPr/>
      <dgm:t>
        <a:bodyPr/>
        <a:lstStyle/>
        <a:p>
          <a:pPr rtl="0"/>
          <a:r>
            <a:rPr lang="en-US" sz="4800" b="1" dirty="0" smtClean="0"/>
            <a:t>Experience of trauma affected by:</a:t>
          </a:r>
          <a:endParaRPr lang="en-US" sz="4800" dirty="0"/>
        </a:p>
      </dgm:t>
    </dgm:pt>
    <dgm:pt modelId="{520B7809-6BD5-4096-A580-FABA86B1941C}" type="parTrans" cxnId="{9BC1BC84-7991-4FB8-9B58-13891D26D9DD}">
      <dgm:prSet/>
      <dgm:spPr/>
      <dgm:t>
        <a:bodyPr/>
        <a:lstStyle/>
        <a:p>
          <a:endParaRPr lang="en-US"/>
        </a:p>
      </dgm:t>
    </dgm:pt>
    <dgm:pt modelId="{560D07BC-D322-40C7-90C8-EDEE4A557294}" type="sibTrans" cxnId="{9BC1BC84-7991-4FB8-9B58-13891D26D9DD}">
      <dgm:prSet/>
      <dgm:spPr/>
      <dgm:t>
        <a:bodyPr/>
        <a:lstStyle/>
        <a:p>
          <a:endParaRPr lang="en-US"/>
        </a:p>
      </dgm:t>
    </dgm:pt>
    <dgm:pt modelId="{E48FFA94-B19E-4CE6-86AE-F3C8AC6B8C1E}">
      <dgm:prSet/>
      <dgm:spPr/>
      <dgm:t>
        <a:bodyPr/>
        <a:lstStyle/>
        <a:p>
          <a:pPr rtl="0"/>
          <a:r>
            <a:rPr lang="en-US" b="1" dirty="0" smtClean="0"/>
            <a:t>How</a:t>
          </a:r>
          <a:endParaRPr lang="en-US" dirty="0"/>
        </a:p>
      </dgm:t>
    </dgm:pt>
    <dgm:pt modelId="{5ABA73C8-5EB5-4619-9E0D-33F3A59D8239}" type="parTrans" cxnId="{D6253D5C-4714-4242-9785-E5F326A20739}">
      <dgm:prSet/>
      <dgm:spPr/>
      <dgm:t>
        <a:bodyPr/>
        <a:lstStyle/>
        <a:p>
          <a:endParaRPr lang="en-US"/>
        </a:p>
      </dgm:t>
    </dgm:pt>
    <dgm:pt modelId="{3E87886C-2924-4C6C-A526-41525EFB246B}" type="sibTrans" cxnId="{D6253D5C-4714-4242-9785-E5F326A20739}">
      <dgm:prSet/>
      <dgm:spPr/>
      <dgm:t>
        <a:bodyPr/>
        <a:lstStyle/>
        <a:p>
          <a:endParaRPr lang="en-US"/>
        </a:p>
      </dgm:t>
    </dgm:pt>
    <dgm:pt modelId="{6755014B-049B-4328-9FA4-E3164A1026F4}">
      <dgm:prSet/>
      <dgm:spPr/>
      <dgm:t>
        <a:bodyPr/>
        <a:lstStyle/>
        <a:p>
          <a:pPr rtl="0"/>
          <a:r>
            <a:rPr lang="en-US" b="1" dirty="0" smtClean="0"/>
            <a:t>When</a:t>
          </a:r>
          <a:endParaRPr lang="en-US" dirty="0"/>
        </a:p>
      </dgm:t>
    </dgm:pt>
    <dgm:pt modelId="{9ADFABC7-6875-46CE-B830-EF89739ADA06}" type="parTrans" cxnId="{4DC44AAF-C62A-44B4-B00D-40F31908C08F}">
      <dgm:prSet/>
      <dgm:spPr/>
      <dgm:t>
        <a:bodyPr/>
        <a:lstStyle/>
        <a:p>
          <a:endParaRPr lang="en-US"/>
        </a:p>
      </dgm:t>
    </dgm:pt>
    <dgm:pt modelId="{7D699B1F-3021-4182-9C8F-3B0BC8BA4E86}" type="sibTrans" cxnId="{4DC44AAF-C62A-44B4-B00D-40F31908C08F}">
      <dgm:prSet/>
      <dgm:spPr/>
      <dgm:t>
        <a:bodyPr/>
        <a:lstStyle/>
        <a:p>
          <a:endParaRPr lang="en-US"/>
        </a:p>
      </dgm:t>
    </dgm:pt>
    <dgm:pt modelId="{E1C5AB5D-C750-4CEE-84C9-AD1A300B1CA1}">
      <dgm:prSet/>
      <dgm:spPr/>
      <dgm:t>
        <a:bodyPr/>
        <a:lstStyle/>
        <a:p>
          <a:pPr rtl="0"/>
          <a:r>
            <a:rPr lang="en-US" b="1" dirty="0" smtClean="0"/>
            <a:t>Where</a:t>
          </a:r>
          <a:endParaRPr lang="en-US" dirty="0"/>
        </a:p>
      </dgm:t>
    </dgm:pt>
    <dgm:pt modelId="{B6E664DD-FA07-4510-AED6-9D9A35212773}" type="parTrans" cxnId="{5A9BBF69-CCC2-4B42-A9A0-2F23D0B6EB29}">
      <dgm:prSet/>
      <dgm:spPr/>
      <dgm:t>
        <a:bodyPr/>
        <a:lstStyle/>
        <a:p>
          <a:endParaRPr lang="en-US"/>
        </a:p>
      </dgm:t>
    </dgm:pt>
    <dgm:pt modelId="{20FD3036-1D8C-45DC-B762-5121284E35A8}" type="sibTrans" cxnId="{5A9BBF69-CCC2-4B42-A9A0-2F23D0B6EB29}">
      <dgm:prSet/>
      <dgm:spPr/>
      <dgm:t>
        <a:bodyPr/>
        <a:lstStyle/>
        <a:p>
          <a:endParaRPr lang="en-US"/>
        </a:p>
      </dgm:t>
    </dgm:pt>
    <dgm:pt modelId="{CD1362F6-E7ED-46C1-B62B-FA065BFEABD8}">
      <dgm:prSet/>
      <dgm:spPr/>
      <dgm:t>
        <a:bodyPr/>
        <a:lstStyle/>
        <a:p>
          <a:pPr rtl="0"/>
          <a:r>
            <a:rPr lang="en-US" b="1" dirty="0" smtClean="0"/>
            <a:t>How Often</a:t>
          </a:r>
          <a:endParaRPr lang="en-US" dirty="0"/>
        </a:p>
      </dgm:t>
    </dgm:pt>
    <dgm:pt modelId="{21B30386-9A91-4AE0-838E-B038990EF49D}" type="parTrans" cxnId="{7CA7862E-B11A-49B6-82FC-EB3FEA04AB82}">
      <dgm:prSet/>
      <dgm:spPr/>
      <dgm:t>
        <a:bodyPr/>
        <a:lstStyle/>
        <a:p>
          <a:endParaRPr lang="en-US"/>
        </a:p>
      </dgm:t>
    </dgm:pt>
    <dgm:pt modelId="{56F6B606-4E28-43EB-8E2C-833587DEBCC8}" type="sibTrans" cxnId="{7CA7862E-B11A-49B6-82FC-EB3FEA04AB82}">
      <dgm:prSet/>
      <dgm:spPr/>
      <dgm:t>
        <a:bodyPr/>
        <a:lstStyle/>
        <a:p>
          <a:endParaRPr lang="en-US"/>
        </a:p>
      </dgm:t>
    </dgm:pt>
    <dgm:pt modelId="{82E6E486-F2F3-4143-9EEE-A03848690ECE}" type="pres">
      <dgm:prSet presAssocID="{DBFB9A2F-B9B7-4C0A-A342-DD420D49D793}" presName="Name0" presStyleCnt="0">
        <dgm:presLayoutVars>
          <dgm:dir/>
          <dgm:animLvl val="lvl"/>
          <dgm:resizeHandles val="exact"/>
        </dgm:presLayoutVars>
      </dgm:prSet>
      <dgm:spPr/>
      <dgm:t>
        <a:bodyPr/>
        <a:lstStyle/>
        <a:p>
          <a:endParaRPr lang="en-US"/>
        </a:p>
      </dgm:t>
    </dgm:pt>
    <dgm:pt modelId="{702F5EAE-C1DC-4D4D-946D-2049F0B74EE2}" type="pres">
      <dgm:prSet presAssocID="{4025726C-9C8A-4DA4-89AD-56763916DEED}" presName="boxAndChildren" presStyleCnt="0"/>
      <dgm:spPr/>
    </dgm:pt>
    <dgm:pt modelId="{941599DC-CC86-44BB-A85E-C3647BBA2B50}" type="pres">
      <dgm:prSet presAssocID="{4025726C-9C8A-4DA4-89AD-56763916DEED}" presName="parentTextBox" presStyleLbl="node1" presStyleIdx="0" presStyleCnt="1"/>
      <dgm:spPr/>
      <dgm:t>
        <a:bodyPr/>
        <a:lstStyle/>
        <a:p>
          <a:endParaRPr lang="en-US"/>
        </a:p>
      </dgm:t>
    </dgm:pt>
    <dgm:pt modelId="{CD9AFF65-A122-49AE-83D2-B72E486259E7}" type="pres">
      <dgm:prSet presAssocID="{4025726C-9C8A-4DA4-89AD-56763916DEED}" presName="entireBox" presStyleLbl="node1" presStyleIdx="0" presStyleCnt="1"/>
      <dgm:spPr/>
      <dgm:t>
        <a:bodyPr/>
        <a:lstStyle/>
        <a:p>
          <a:endParaRPr lang="en-US"/>
        </a:p>
      </dgm:t>
    </dgm:pt>
    <dgm:pt modelId="{7B8457C7-0FAC-4DA7-91E0-56EC37A052BC}" type="pres">
      <dgm:prSet presAssocID="{4025726C-9C8A-4DA4-89AD-56763916DEED}" presName="descendantBox" presStyleCnt="0"/>
      <dgm:spPr/>
    </dgm:pt>
    <dgm:pt modelId="{259C7D0A-FC5D-4F5D-9E35-281ADDC9D23D}" type="pres">
      <dgm:prSet presAssocID="{E48FFA94-B19E-4CE6-86AE-F3C8AC6B8C1E}" presName="childTextBox" presStyleLbl="fgAccFollowNode1" presStyleIdx="0" presStyleCnt="4">
        <dgm:presLayoutVars>
          <dgm:bulletEnabled val="1"/>
        </dgm:presLayoutVars>
      </dgm:prSet>
      <dgm:spPr/>
      <dgm:t>
        <a:bodyPr/>
        <a:lstStyle/>
        <a:p>
          <a:endParaRPr lang="en-US"/>
        </a:p>
      </dgm:t>
    </dgm:pt>
    <dgm:pt modelId="{6A295BB7-91E7-482B-982A-1C302D75A290}" type="pres">
      <dgm:prSet presAssocID="{6755014B-049B-4328-9FA4-E3164A1026F4}" presName="childTextBox" presStyleLbl="fgAccFollowNode1" presStyleIdx="1" presStyleCnt="4">
        <dgm:presLayoutVars>
          <dgm:bulletEnabled val="1"/>
        </dgm:presLayoutVars>
      </dgm:prSet>
      <dgm:spPr/>
      <dgm:t>
        <a:bodyPr/>
        <a:lstStyle/>
        <a:p>
          <a:endParaRPr lang="en-US"/>
        </a:p>
      </dgm:t>
    </dgm:pt>
    <dgm:pt modelId="{BC048912-35CB-483B-A8F2-7C450FC5C376}" type="pres">
      <dgm:prSet presAssocID="{E1C5AB5D-C750-4CEE-84C9-AD1A300B1CA1}" presName="childTextBox" presStyleLbl="fgAccFollowNode1" presStyleIdx="2" presStyleCnt="4">
        <dgm:presLayoutVars>
          <dgm:bulletEnabled val="1"/>
        </dgm:presLayoutVars>
      </dgm:prSet>
      <dgm:spPr/>
      <dgm:t>
        <a:bodyPr/>
        <a:lstStyle/>
        <a:p>
          <a:endParaRPr lang="en-US"/>
        </a:p>
      </dgm:t>
    </dgm:pt>
    <dgm:pt modelId="{42CAEEE7-4CBE-4349-BBCF-F7F014A1F69E}" type="pres">
      <dgm:prSet presAssocID="{CD1362F6-E7ED-46C1-B62B-FA065BFEABD8}" presName="childTextBox" presStyleLbl="fgAccFollowNode1" presStyleIdx="3" presStyleCnt="4">
        <dgm:presLayoutVars>
          <dgm:bulletEnabled val="1"/>
        </dgm:presLayoutVars>
      </dgm:prSet>
      <dgm:spPr/>
      <dgm:t>
        <a:bodyPr/>
        <a:lstStyle/>
        <a:p>
          <a:endParaRPr lang="en-US"/>
        </a:p>
      </dgm:t>
    </dgm:pt>
  </dgm:ptLst>
  <dgm:cxnLst>
    <dgm:cxn modelId="{DC96949F-EEFD-4AE8-A7D1-11D90EACA8B5}" type="presOf" srcId="{4025726C-9C8A-4DA4-89AD-56763916DEED}" destId="{CD9AFF65-A122-49AE-83D2-B72E486259E7}" srcOrd="1" destOrd="0" presId="urn:microsoft.com/office/officeart/2005/8/layout/process4"/>
    <dgm:cxn modelId="{4DC44AAF-C62A-44B4-B00D-40F31908C08F}" srcId="{4025726C-9C8A-4DA4-89AD-56763916DEED}" destId="{6755014B-049B-4328-9FA4-E3164A1026F4}" srcOrd="1" destOrd="0" parTransId="{9ADFABC7-6875-46CE-B830-EF89739ADA06}" sibTransId="{7D699B1F-3021-4182-9C8F-3B0BC8BA4E86}"/>
    <dgm:cxn modelId="{7CA7862E-B11A-49B6-82FC-EB3FEA04AB82}" srcId="{4025726C-9C8A-4DA4-89AD-56763916DEED}" destId="{CD1362F6-E7ED-46C1-B62B-FA065BFEABD8}" srcOrd="3" destOrd="0" parTransId="{21B30386-9A91-4AE0-838E-B038990EF49D}" sibTransId="{56F6B606-4E28-43EB-8E2C-833587DEBCC8}"/>
    <dgm:cxn modelId="{49EAEE03-CEB6-485E-807E-0822C8920A90}" type="presOf" srcId="{CD1362F6-E7ED-46C1-B62B-FA065BFEABD8}" destId="{42CAEEE7-4CBE-4349-BBCF-F7F014A1F69E}" srcOrd="0" destOrd="0" presId="urn:microsoft.com/office/officeart/2005/8/layout/process4"/>
    <dgm:cxn modelId="{EE945AF1-AC16-49A3-BC92-75DFE64864CF}" type="presOf" srcId="{4025726C-9C8A-4DA4-89AD-56763916DEED}" destId="{941599DC-CC86-44BB-A85E-C3647BBA2B50}" srcOrd="0" destOrd="0" presId="urn:microsoft.com/office/officeart/2005/8/layout/process4"/>
    <dgm:cxn modelId="{D6253D5C-4714-4242-9785-E5F326A20739}" srcId="{4025726C-9C8A-4DA4-89AD-56763916DEED}" destId="{E48FFA94-B19E-4CE6-86AE-F3C8AC6B8C1E}" srcOrd="0" destOrd="0" parTransId="{5ABA73C8-5EB5-4619-9E0D-33F3A59D8239}" sibTransId="{3E87886C-2924-4C6C-A526-41525EFB246B}"/>
    <dgm:cxn modelId="{BA159E7E-9AE1-4027-893A-E8A5838E26F3}" type="presOf" srcId="{E48FFA94-B19E-4CE6-86AE-F3C8AC6B8C1E}" destId="{259C7D0A-FC5D-4F5D-9E35-281ADDC9D23D}" srcOrd="0" destOrd="0" presId="urn:microsoft.com/office/officeart/2005/8/layout/process4"/>
    <dgm:cxn modelId="{9BC1BC84-7991-4FB8-9B58-13891D26D9DD}" srcId="{DBFB9A2F-B9B7-4C0A-A342-DD420D49D793}" destId="{4025726C-9C8A-4DA4-89AD-56763916DEED}" srcOrd="0" destOrd="0" parTransId="{520B7809-6BD5-4096-A580-FABA86B1941C}" sibTransId="{560D07BC-D322-40C7-90C8-EDEE4A557294}"/>
    <dgm:cxn modelId="{5A9BBF69-CCC2-4B42-A9A0-2F23D0B6EB29}" srcId="{4025726C-9C8A-4DA4-89AD-56763916DEED}" destId="{E1C5AB5D-C750-4CEE-84C9-AD1A300B1CA1}" srcOrd="2" destOrd="0" parTransId="{B6E664DD-FA07-4510-AED6-9D9A35212773}" sibTransId="{20FD3036-1D8C-45DC-B762-5121284E35A8}"/>
    <dgm:cxn modelId="{015DC271-FDCD-42E7-A2CD-7A85A7BDE488}" type="presOf" srcId="{6755014B-049B-4328-9FA4-E3164A1026F4}" destId="{6A295BB7-91E7-482B-982A-1C302D75A290}" srcOrd="0" destOrd="0" presId="urn:microsoft.com/office/officeart/2005/8/layout/process4"/>
    <dgm:cxn modelId="{6251A975-959D-409F-9231-30CE5BEAA3D6}" type="presOf" srcId="{E1C5AB5D-C750-4CEE-84C9-AD1A300B1CA1}" destId="{BC048912-35CB-483B-A8F2-7C450FC5C376}" srcOrd="0" destOrd="0" presId="urn:microsoft.com/office/officeart/2005/8/layout/process4"/>
    <dgm:cxn modelId="{63E4271F-9992-47DE-B9A0-208B8BD46AA9}" type="presOf" srcId="{DBFB9A2F-B9B7-4C0A-A342-DD420D49D793}" destId="{82E6E486-F2F3-4143-9EEE-A03848690ECE}" srcOrd="0" destOrd="0" presId="urn:microsoft.com/office/officeart/2005/8/layout/process4"/>
    <dgm:cxn modelId="{2CCBC255-2158-4D46-81D4-7770009930C6}" type="presParOf" srcId="{82E6E486-F2F3-4143-9EEE-A03848690ECE}" destId="{702F5EAE-C1DC-4D4D-946D-2049F0B74EE2}" srcOrd="0" destOrd="0" presId="urn:microsoft.com/office/officeart/2005/8/layout/process4"/>
    <dgm:cxn modelId="{3FEE42BF-C7D2-47D4-BF8B-642B167B6430}" type="presParOf" srcId="{702F5EAE-C1DC-4D4D-946D-2049F0B74EE2}" destId="{941599DC-CC86-44BB-A85E-C3647BBA2B50}" srcOrd="0" destOrd="0" presId="urn:microsoft.com/office/officeart/2005/8/layout/process4"/>
    <dgm:cxn modelId="{3F457CA2-A1E2-42A7-856B-8DE9E24C2253}" type="presParOf" srcId="{702F5EAE-C1DC-4D4D-946D-2049F0B74EE2}" destId="{CD9AFF65-A122-49AE-83D2-B72E486259E7}" srcOrd="1" destOrd="0" presId="urn:microsoft.com/office/officeart/2005/8/layout/process4"/>
    <dgm:cxn modelId="{A1D03255-D98B-48C6-9A2A-B75426C482A8}" type="presParOf" srcId="{702F5EAE-C1DC-4D4D-946D-2049F0B74EE2}" destId="{7B8457C7-0FAC-4DA7-91E0-56EC37A052BC}" srcOrd="2" destOrd="0" presId="urn:microsoft.com/office/officeart/2005/8/layout/process4"/>
    <dgm:cxn modelId="{08AFD51C-E3CE-4F18-AE73-DFA223A1F613}" type="presParOf" srcId="{7B8457C7-0FAC-4DA7-91E0-56EC37A052BC}" destId="{259C7D0A-FC5D-4F5D-9E35-281ADDC9D23D}" srcOrd="0" destOrd="0" presId="urn:microsoft.com/office/officeart/2005/8/layout/process4"/>
    <dgm:cxn modelId="{42737A5C-55DA-4AF6-ABAB-2573AB4C601F}" type="presParOf" srcId="{7B8457C7-0FAC-4DA7-91E0-56EC37A052BC}" destId="{6A295BB7-91E7-482B-982A-1C302D75A290}" srcOrd="1" destOrd="0" presId="urn:microsoft.com/office/officeart/2005/8/layout/process4"/>
    <dgm:cxn modelId="{22A99E5D-F9D6-4224-B066-69A5D6225379}" type="presParOf" srcId="{7B8457C7-0FAC-4DA7-91E0-56EC37A052BC}" destId="{BC048912-35CB-483B-A8F2-7C450FC5C376}" srcOrd="2" destOrd="0" presId="urn:microsoft.com/office/officeart/2005/8/layout/process4"/>
    <dgm:cxn modelId="{F248CF0E-6942-4149-B020-025FE398D466}" type="presParOf" srcId="{7B8457C7-0FAC-4DA7-91E0-56EC37A052BC}" destId="{42CAEEE7-4CBE-4349-BBCF-F7F014A1F69E}" srcOrd="3" destOrd="0" presId="urn:microsoft.com/office/officeart/2005/8/layout/process4"/>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A15D12-DB85-4545-89E4-A3A28D087990}"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US"/>
        </a:p>
      </dgm:t>
    </dgm:pt>
    <dgm:pt modelId="{5BD4FB80-631B-4B6B-BF74-C443DE3A6A6D}">
      <dgm:prSet custT="1"/>
      <dgm:spPr/>
      <dgm:t>
        <a:bodyPr/>
        <a:lstStyle/>
        <a:p>
          <a:pPr rtl="0"/>
          <a:r>
            <a:rPr lang="en-US" sz="2400" b="1" dirty="0" smtClean="0"/>
            <a:t>Context, expectations, and meaning</a:t>
          </a:r>
          <a:endParaRPr lang="en-US" sz="2400" dirty="0"/>
        </a:p>
      </dgm:t>
    </dgm:pt>
    <dgm:pt modelId="{BAF80D18-EA0A-4E19-B632-CD3ECE3DFA5D}" type="parTrans" cxnId="{89B11EEB-F9FC-42B6-BE7C-6D815991064F}">
      <dgm:prSet/>
      <dgm:spPr/>
      <dgm:t>
        <a:bodyPr/>
        <a:lstStyle/>
        <a:p>
          <a:endParaRPr lang="en-US"/>
        </a:p>
      </dgm:t>
    </dgm:pt>
    <dgm:pt modelId="{9B54E9FC-7BCA-47CC-8253-396D04C87917}" type="sibTrans" cxnId="{89B11EEB-F9FC-42B6-BE7C-6D815991064F}">
      <dgm:prSet/>
      <dgm:spPr/>
      <dgm:t>
        <a:bodyPr/>
        <a:lstStyle/>
        <a:p>
          <a:endParaRPr lang="en-US"/>
        </a:p>
      </dgm:t>
    </dgm:pt>
    <dgm:pt modelId="{14ADF44D-BEBB-43F8-B5AC-9D277A970DEA}">
      <dgm:prSet custT="1"/>
      <dgm:spPr/>
      <dgm:t>
        <a:bodyPr/>
        <a:lstStyle/>
        <a:p>
          <a:pPr rtl="0"/>
          <a:r>
            <a:rPr lang="en-US" sz="2400" b="1" dirty="0" smtClean="0"/>
            <a:t>Threat to life, bodily integrity, or sanity</a:t>
          </a:r>
          <a:endParaRPr lang="en-US" sz="2400" dirty="0"/>
        </a:p>
      </dgm:t>
    </dgm:pt>
    <dgm:pt modelId="{EFFCAF12-A014-4EF1-929B-FCBDEF29B63F}" type="parTrans" cxnId="{6AEED1C3-063F-46F3-9E73-AF87C4C934DA}">
      <dgm:prSet/>
      <dgm:spPr/>
      <dgm:t>
        <a:bodyPr/>
        <a:lstStyle/>
        <a:p>
          <a:endParaRPr lang="en-US"/>
        </a:p>
      </dgm:t>
    </dgm:pt>
    <dgm:pt modelId="{F477E688-4397-49D6-840C-DF64F338BDE7}" type="sibTrans" cxnId="{6AEED1C3-063F-46F3-9E73-AF87C4C934DA}">
      <dgm:prSet/>
      <dgm:spPr/>
      <dgm:t>
        <a:bodyPr/>
        <a:lstStyle/>
        <a:p>
          <a:endParaRPr lang="en-US"/>
        </a:p>
      </dgm:t>
    </dgm:pt>
    <dgm:pt modelId="{3FDF071A-4C71-4FF9-A726-269D77F3A6A3}">
      <dgm:prSet custT="1"/>
      <dgm:spPr/>
      <dgm:t>
        <a:bodyPr/>
        <a:lstStyle/>
        <a:p>
          <a:pPr rtl="0"/>
          <a:r>
            <a:rPr lang="en-US" sz="2400" b="1" dirty="0" smtClean="0"/>
            <a:t>Interventions</a:t>
          </a:r>
          <a:endParaRPr lang="en-US" sz="2400" dirty="0"/>
        </a:p>
      </dgm:t>
    </dgm:pt>
    <dgm:pt modelId="{385299A4-4BC5-44CB-8175-AB2AFB7DF658}" type="parTrans" cxnId="{9F590528-F70E-4D84-8E51-5CC0AB2CB043}">
      <dgm:prSet/>
      <dgm:spPr/>
      <dgm:t>
        <a:bodyPr/>
        <a:lstStyle/>
        <a:p>
          <a:endParaRPr lang="en-US"/>
        </a:p>
      </dgm:t>
    </dgm:pt>
    <dgm:pt modelId="{00CB0C74-17EA-48C8-AF62-0B20DD56B953}" type="sibTrans" cxnId="{9F590528-F70E-4D84-8E51-5CC0AB2CB043}">
      <dgm:prSet/>
      <dgm:spPr/>
      <dgm:t>
        <a:bodyPr/>
        <a:lstStyle/>
        <a:p>
          <a:endParaRPr lang="en-US"/>
        </a:p>
      </dgm:t>
    </dgm:pt>
    <dgm:pt modelId="{103FF687-95FE-46FE-9ED1-3C9C7398F27D}">
      <dgm:prSet custT="1"/>
      <dgm:spPr/>
      <dgm:t>
        <a:bodyPr/>
        <a:lstStyle/>
        <a:p>
          <a:pPr rtl="0"/>
          <a:r>
            <a:rPr lang="en-US" sz="2400" b="1" dirty="0" smtClean="0"/>
            <a:t>Humiliation, betrayal, or silencing</a:t>
          </a:r>
          <a:endParaRPr lang="en-US" sz="2400" dirty="0"/>
        </a:p>
      </dgm:t>
    </dgm:pt>
    <dgm:pt modelId="{DAD803AA-FC51-4EC2-8382-300718B1025D}" type="parTrans" cxnId="{8596C3BC-AA9F-482A-AF72-8D4D1838908C}">
      <dgm:prSet/>
      <dgm:spPr/>
      <dgm:t>
        <a:bodyPr/>
        <a:lstStyle/>
        <a:p>
          <a:endParaRPr lang="en-US"/>
        </a:p>
      </dgm:t>
    </dgm:pt>
    <dgm:pt modelId="{CAAB0A5F-7972-47DA-9B9D-05E51AFD8BAF}" type="sibTrans" cxnId="{8596C3BC-AA9F-482A-AF72-8D4D1838908C}">
      <dgm:prSet/>
      <dgm:spPr/>
      <dgm:t>
        <a:bodyPr/>
        <a:lstStyle/>
        <a:p>
          <a:endParaRPr lang="en-US"/>
        </a:p>
      </dgm:t>
    </dgm:pt>
    <dgm:pt modelId="{2EB4E6F3-8922-4FE2-A1C6-08FA456D8D7E}">
      <dgm:prSet custT="1"/>
      <dgm:spPr/>
      <dgm:t>
        <a:bodyPr/>
        <a:lstStyle/>
        <a:p>
          <a:pPr rtl="0"/>
          <a:r>
            <a:rPr lang="en-US" sz="2400" b="1" dirty="0" smtClean="0"/>
            <a:t>Subconscious or unrecognized</a:t>
          </a:r>
          <a:endParaRPr lang="en-US" sz="2400" dirty="0"/>
        </a:p>
      </dgm:t>
    </dgm:pt>
    <dgm:pt modelId="{3F796DD5-FEC9-4723-8469-79503031E238}" type="parTrans" cxnId="{C900BF2A-29B9-4156-AB54-4E132DFDE653}">
      <dgm:prSet/>
      <dgm:spPr/>
      <dgm:t>
        <a:bodyPr/>
        <a:lstStyle/>
        <a:p>
          <a:endParaRPr lang="en-US"/>
        </a:p>
      </dgm:t>
    </dgm:pt>
    <dgm:pt modelId="{7DE4F615-FCE1-4EE0-9D4D-7E986BE3B2B1}" type="sibTrans" cxnId="{C900BF2A-29B9-4156-AB54-4E132DFDE653}">
      <dgm:prSet/>
      <dgm:spPr/>
      <dgm:t>
        <a:bodyPr/>
        <a:lstStyle/>
        <a:p>
          <a:endParaRPr lang="en-US"/>
        </a:p>
      </dgm:t>
    </dgm:pt>
    <dgm:pt modelId="{5568DC63-C310-4CF9-97D5-FA0644F68704}" type="pres">
      <dgm:prSet presAssocID="{39A15D12-DB85-4545-89E4-A3A28D087990}" presName="diagram" presStyleCnt="0">
        <dgm:presLayoutVars>
          <dgm:dir/>
          <dgm:resizeHandles val="exact"/>
        </dgm:presLayoutVars>
      </dgm:prSet>
      <dgm:spPr/>
      <dgm:t>
        <a:bodyPr/>
        <a:lstStyle/>
        <a:p>
          <a:endParaRPr lang="en-US"/>
        </a:p>
      </dgm:t>
    </dgm:pt>
    <dgm:pt modelId="{83F52D89-21FB-489B-8B82-3B47DA9E0F95}" type="pres">
      <dgm:prSet presAssocID="{5BD4FB80-631B-4B6B-BF74-C443DE3A6A6D}" presName="node" presStyleLbl="node1" presStyleIdx="0" presStyleCnt="5">
        <dgm:presLayoutVars>
          <dgm:bulletEnabled val="1"/>
        </dgm:presLayoutVars>
      </dgm:prSet>
      <dgm:spPr/>
      <dgm:t>
        <a:bodyPr/>
        <a:lstStyle/>
        <a:p>
          <a:endParaRPr lang="en-US"/>
        </a:p>
      </dgm:t>
    </dgm:pt>
    <dgm:pt modelId="{022A5C3D-00BF-47FE-996C-DB0ACA7BF06F}" type="pres">
      <dgm:prSet presAssocID="{9B54E9FC-7BCA-47CC-8253-396D04C87917}" presName="sibTrans" presStyleCnt="0"/>
      <dgm:spPr/>
    </dgm:pt>
    <dgm:pt modelId="{73F8D08F-67E6-4C49-9A12-45D1ECEFB836}" type="pres">
      <dgm:prSet presAssocID="{14ADF44D-BEBB-43F8-B5AC-9D277A970DEA}" presName="node" presStyleLbl="node1" presStyleIdx="1" presStyleCnt="5">
        <dgm:presLayoutVars>
          <dgm:bulletEnabled val="1"/>
        </dgm:presLayoutVars>
      </dgm:prSet>
      <dgm:spPr/>
      <dgm:t>
        <a:bodyPr/>
        <a:lstStyle/>
        <a:p>
          <a:endParaRPr lang="en-US"/>
        </a:p>
      </dgm:t>
    </dgm:pt>
    <dgm:pt modelId="{D1ADACA6-B9E0-4B90-A772-6A8437A3C017}" type="pres">
      <dgm:prSet presAssocID="{F477E688-4397-49D6-840C-DF64F338BDE7}" presName="sibTrans" presStyleCnt="0"/>
      <dgm:spPr/>
    </dgm:pt>
    <dgm:pt modelId="{D48E46B9-914A-496F-B29F-EBF93209A9F7}" type="pres">
      <dgm:prSet presAssocID="{3FDF071A-4C71-4FF9-A726-269D77F3A6A3}" presName="node" presStyleLbl="node1" presStyleIdx="2" presStyleCnt="5">
        <dgm:presLayoutVars>
          <dgm:bulletEnabled val="1"/>
        </dgm:presLayoutVars>
      </dgm:prSet>
      <dgm:spPr/>
      <dgm:t>
        <a:bodyPr/>
        <a:lstStyle/>
        <a:p>
          <a:endParaRPr lang="en-US"/>
        </a:p>
      </dgm:t>
    </dgm:pt>
    <dgm:pt modelId="{EBF9B30B-9616-4266-9021-E39E58A48F56}" type="pres">
      <dgm:prSet presAssocID="{00CB0C74-17EA-48C8-AF62-0B20DD56B953}" presName="sibTrans" presStyleCnt="0"/>
      <dgm:spPr/>
    </dgm:pt>
    <dgm:pt modelId="{C96ECFCF-0593-4A5B-86B3-B007F076CFF9}" type="pres">
      <dgm:prSet presAssocID="{103FF687-95FE-46FE-9ED1-3C9C7398F27D}" presName="node" presStyleLbl="node1" presStyleIdx="3" presStyleCnt="5">
        <dgm:presLayoutVars>
          <dgm:bulletEnabled val="1"/>
        </dgm:presLayoutVars>
      </dgm:prSet>
      <dgm:spPr/>
      <dgm:t>
        <a:bodyPr/>
        <a:lstStyle/>
        <a:p>
          <a:endParaRPr lang="en-US"/>
        </a:p>
      </dgm:t>
    </dgm:pt>
    <dgm:pt modelId="{A0196721-F4C9-4C4D-8661-5B0D4CAEF441}" type="pres">
      <dgm:prSet presAssocID="{CAAB0A5F-7972-47DA-9B9D-05E51AFD8BAF}" presName="sibTrans" presStyleCnt="0"/>
      <dgm:spPr/>
    </dgm:pt>
    <dgm:pt modelId="{9BB9BD43-DA7E-4656-8C55-FAB53A5E8BBD}" type="pres">
      <dgm:prSet presAssocID="{2EB4E6F3-8922-4FE2-A1C6-08FA456D8D7E}" presName="node" presStyleLbl="node1" presStyleIdx="4" presStyleCnt="5">
        <dgm:presLayoutVars>
          <dgm:bulletEnabled val="1"/>
        </dgm:presLayoutVars>
      </dgm:prSet>
      <dgm:spPr/>
      <dgm:t>
        <a:bodyPr/>
        <a:lstStyle/>
        <a:p>
          <a:endParaRPr lang="en-US"/>
        </a:p>
      </dgm:t>
    </dgm:pt>
  </dgm:ptLst>
  <dgm:cxnLst>
    <dgm:cxn modelId="{89B11EEB-F9FC-42B6-BE7C-6D815991064F}" srcId="{39A15D12-DB85-4545-89E4-A3A28D087990}" destId="{5BD4FB80-631B-4B6B-BF74-C443DE3A6A6D}" srcOrd="0" destOrd="0" parTransId="{BAF80D18-EA0A-4E19-B632-CD3ECE3DFA5D}" sibTransId="{9B54E9FC-7BCA-47CC-8253-396D04C87917}"/>
    <dgm:cxn modelId="{6AEED1C3-063F-46F3-9E73-AF87C4C934DA}" srcId="{39A15D12-DB85-4545-89E4-A3A28D087990}" destId="{14ADF44D-BEBB-43F8-B5AC-9D277A970DEA}" srcOrd="1" destOrd="0" parTransId="{EFFCAF12-A014-4EF1-929B-FCBDEF29B63F}" sibTransId="{F477E688-4397-49D6-840C-DF64F338BDE7}"/>
    <dgm:cxn modelId="{8596C3BC-AA9F-482A-AF72-8D4D1838908C}" srcId="{39A15D12-DB85-4545-89E4-A3A28D087990}" destId="{103FF687-95FE-46FE-9ED1-3C9C7398F27D}" srcOrd="3" destOrd="0" parTransId="{DAD803AA-FC51-4EC2-8382-300718B1025D}" sibTransId="{CAAB0A5F-7972-47DA-9B9D-05E51AFD8BAF}"/>
    <dgm:cxn modelId="{8BAC4B32-0504-455D-89C4-A6A5814EA386}" type="presOf" srcId="{5BD4FB80-631B-4B6B-BF74-C443DE3A6A6D}" destId="{83F52D89-21FB-489B-8B82-3B47DA9E0F95}" srcOrd="0" destOrd="0" presId="urn:microsoft.com/office/officeart/2005/8/layout/default#1"/>
    <dgm:cxn modelId="{89D22B5A-E01C-45FB-B7A5-C82FD5A2D4E7}" type="presOf" srcId="{39A15D12-DB85-4545-89E4-A3A28D087990}" destId="{5568DC63-C310-4CF9-97D5-FA0644F68704}" srcOrd="0" destOrd="0" presId="urn:microsoft.com/office/officeart/2005/8/layout/default#1"/>
    <dgm:cxn modelId="{C900BF2A-29B9-4156-AB54-4E132DFDE653}" srcId="{39A15D12-DB85-4545-89E4-A3A28D087990}" destId="{2EB4E6F3-8922-4FE2-A1C6-08FA456D8D7E}" srcOrd="4" destOrd="0" parTransId="{3F796DD5-FEC9-4723-8469-79503031E238}" sibTransId="{7DE4F615-FCE1-4EE0-9D4D-7E986BE3B2B1}"/>
    <dgm:cxn modelId="{3A822E9B-E60F-48AF-94A9-FEA3ED0BB825}" type="presOf" srcId="{103FF687-95FE-46FE-9ED1-3C9C7398F27D}" destId="{C96ECFCF-0593-4A5B-86B3-B007F076CFF9}" srcOrd="0" destOrd="0" presId="urn:microsoft.com/office/officeart/2005/8/layout/default#1"/>
    <dgm:cxn modelId="{F738D7CD-89D9-4A4A-AB08-84C499279E50}" type="presOf" srcId="{2EB4E6F3-8922-4FE2-A1C6-08FA456D8D7E}" destId="{9BB9BD43-DA7E-4656-8C55-FAB53A5E8BBD}" srcOrd="0" destOrd="0" presId="urn:microsoft.com/office/officeart/2005/8/layout/default#1"/>
    <dgm:cxn modelId="{9F590528-F70E-4D84-8E51-5CC0AB2CB043}" srcId="{39A15D12-DB85-4545-89E4-A3A28D087990}" destId="{3FDF071A-4C71-4FF9-A726-269D77F3A6A3}" srcOrd="2" destOrd="0" parTransId="{385299A4-4BC5-44CB-8175-AB2AFB7DF658}" sibTransId="{00CB0C74-17EA-48C8-AF62-0B20DD56B953}"/>
    <dgm:cxn modelId="{70CBA608-F61D-4375-87C4-BD4F943536B7}" type="presOf" srcId="{14ADF44D-BEBB-43F8-B5AC-9D277A970DEA}" destId="{73F8D08F-67E6-4C49-9A12-45D1ECEFB836}" srcOrd="0" destOrd="0" presId="urn:microsoft.com/office/officeart/2005/8/layout/default#1"/>
    <dgm:cxn modelId="{9CA88DF6-2F60-4EC7-9458-492E8011A6D2}" type="presOf" srcId="{3FDF071A-4C71-4FF9-A726-269D77F3A6A3}" destId="{D48E46B9-914A-496F-B29F-EBF93209A9F7}" srcOrd="0" destOrd="0" presId="urn:microsoft.com/office/officeart/2005/8/layout/default#1"/>
    <dgm:cxn modelId="{70302592-0A5F-4564-A0B2-402D2CEAC318}" type="presParOf" srcId="{5568DC63-C310-4CF9-97D5-FA0644F68704}" destId="{83F52D89-21FB-489B-8B82-3B47DA9E0F95}" srcOrd="0" destOrd="0" presId="urn:microsoft.com/office/officeart/2005/8/layout/default#1"/>
    <dgm:cxn modelId="{C292BEF6-C234-4923-AB2D-5AB89E054B72}" type="presParOf" srcId="{5568DC63-C310-4CF9-97D5-FA0644F68704}" destId="{022A5C3D-00BF-47FE-996C-DB0ACA7BF06F}" srcOrd="1" destOrd="0" presId="urn:microsoft.com/office/officeart/2005/8/layout/default#1"/>
    <dgm:cxn modelId="{4ECB3900-C827-4531-A416-EF2AF81EFACC}" type="presParOf" srcId="{5568DC63-C310-4CF9-97D5-FA0644F68704}" destId="{73F8D08F-67E6-4C49-9A12-45D1ECEFB836}" srcOrd="2" destOrd="0" presId="urn:microsoft.com/office/officeart/2005/8/layout/default#1"/>
    <dgm:cxn modelId="{B0E75048-05EC-4E50-AFA7-6B2DE3990024}" type="presParOf" srcId="{5568DC63-C310-4CF9-97D5-FA0644F68704}" destId="{D1ADACA6-B9E0-4B90-A772-6A8437A3C017}" srcOrd="3" destOrd="0" presId="urn:microsoft.com/office/officeart/2005/8/layout/default#1"/>
    <dgm:cxn modelId="{C5AE522B-9429-4010-A759-F76F2491C9ED}" type="presParOf" srcId="{5568DC63-C310-4CF9-97D5-FA0644F68704}" destId="{D48E46B9-914A-496F-B29F-EBF93209A9F7}" srcOrd="4" destOrd="0" presId="urn:microsoft.com/office/officeart/2005/8/layout/default#1"/>
    <dgm:cxn modelId="{9DCCDE3C-23B7-4373-A7CB-663D1D370988}" type="presParOf" srcId="{5568DC63-C310-4CF9-97D5-FA0644F68704}" destId="{EBF9B30B-9616-4266-9021-E39E58A48F56}" srcOrd="5" destOrd="0" presId="urn:microsoft.com/office/officeart/2005/8/layout/default#1"/>
    <dgm:cxn modelId="{E8BE85ED-277C-488D-9A05-44158AAB1322}" type="presParOf" srcId="{5568DC63-C310-4CF9-97D5-FA0644F68704}" destId="{C96ECFCF-0593-4A5B-86B3-B007F076CFF9}" srcOrd="6" destOrd="0" presId="urn:microsoft.com/office/officeart/2005/8/layout/default#1"/>
    <dgm:cxn modelId="{B28773A4-C831-4BA8-A84D-D60C8D6996FA}" type="presParOf" srcId="{5568DC63-C310-4CF9-97D5-FA0644F68704}" destId="{A0196721-F4C9-4C4D-8661-5B0D4CAEF441}" srcOrd="7" destOrd="0" presId="urn:microsoft.com/office/officeart/2005/8/layout/default#1"/>
    <dgm:cxn modelId="{BD917769-0A4B-40FC-ADFB-55B1FAF71E47}" type="presParOf" srcId="{5568DC63-C310-4CF9-97D5-FA0644F68704}" destId="{9BB9BD43-DA7E-4656-8C55-FAB53A5E8BBD}"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95B1BF-962B-437C-87B8-96864C127770}"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en-US"/>
        </a:p>
      </dgm:t>
    </dgm:pt>
    <dgm:pt modelId="{96027B8B-1743-4D93-81DC-2E5DE6040034}">
      <dgm:prSet/>
      <dgm:spPr/>
      <dgm:t>
        <a:bodyPr/>
        <a:lstStyle/>
        <a:p>
          <a:pPr rtl="0"/>
          <a:r>
            <a:rPr lang="en-US" b="1" dirty="0" smtClean="0"/>
            <a:t>Trauma can…</a:t>
          </a:r>
          <a:endParaRPr lang="en-US" dirty="0"/>
        </a:p>
      </dgm:t>
    </dgm:pt>
    <dgm:pt modelId="{33DA90C3-9566-4E22-B433-D5DADC365971}" type="parTrans" cxnId="{8C345324-4C16-4FE1-8C34-87342F962343}">
      <dgm:prSet/>
      <dgm:spPr/>
      <dgm:t>
        <a:bodyPr/>
        <a:lstStyle/>
        <a:p>
          <a:endParaRPr lang="en-US"/>
        </a:p>
      </dgm:t>
    </dgm:pt>
    <dgm:pt modelId="{430ABFF0-3518-4259-9C2A-8AABB861472B}" type="sibTrans" cxnId="{8C345324-4C16-4FE1-8C34-87342F962343}">
      <dgm:prSet/>
      <dgm:spPr/>
      <dgm:t>
        <a:bodyPr/>
        <a:lstStyle/>
        <a:p>
          <a:endParaRPr lang="en-US"/>
        </a:p>
      </dgm:t>
    </dgm:pt>
    <dgm:pt modelId="{4814730A-9AC4-4275-9182-6B52BC432028}">
      <dgm:prSet/>
      <dgm:spPr/>
      <dgm:t>
        <a:bodyPr/>
        <a:lstStyle/>
        <a:p>
          <a:pPr rtl="0"/>
          <a:r>
            <a:rPr lang="en-US" b="1" dirty="0" smtClean="0">
              <a:solidFill>
                <a:srgbClr val="002060"/>
              </a:solidFill>
            </a:rPr>
            <a:t>Cause short and long-term effects</a:t>
          </a:r>
          <a:endParaRPr lang="en-US" dirty="0">
            <a:solidFill>
              <a:srgbClr val="002060"/>
            </a:solidFill>
          </a:endParaRPr>
        </a:p>
      </dgm:t>
    </dgm:pt>
    <dgm:pt modelId="{DD3B417D-A565-4B8C-B446-12680B37D959}" type="parTrans" cxnId="{02302D10-22BE-48E1-B8CC-1D2D429650E6}">
      <dgm:prSet/>
      <dgm:spPr/>
      <dgm:t>
        <a:bodyPr/>
        <a:lstStyle/>
        <a:p>
          <a:endParaRPr lang="en-US"/>
        </a:p>
      </dgm:t>
    </dgm:pt>
    <dgm:pt modelId="{925DB71A-B46F-44C0-B636-EE56DD6F7593}" type="sibTrans" cxnId="{02302D10-22BE-48E1-B8CC-1D2D429650E6}">
      <dgm:prSet/>
      <dgm:spPr/>
      <dgm:t>
        <a:bodyPr/>
        <a:lstStyle/>
        <a:p>
          <a:endParaRPr lang="en-US"/>
        </a:p>
      </dgm:t>
    </dgm:pt>
    <dgm:pt modelId="{150B12C4-DD43-4BF8-BF8E-33A52394F72D}">
      <dgm:prSet/>
      <dgm:spPr/>
      <dgm:t>
        <a:bodyPr/>
        <a:lstStyle/>
        <a:p>
          <a:pPr rtl="0"/>
          <a:r>
            <a:rPr lang="en-US" b="1" dirty="0" smtClean="0">
              <a:solidFill>
                <a:srgbClr val="002060"/>
              </a:solidFill>
            </a:rPr>
            <a:t>Affect coping responses, relationships, or developmental tasks</a:t>
          </a:r>
          <a:endParaRPr lang="en-US" dirty="0">
            <a:solidFill>
              <a:srgbClr val="002060"/>
            </a:solidFill>
          </a:endParaRPr>
        </a:p>
      </dgm:t>
    </dgm:pt>
    <dgm:pt modelId="{B1A6F9E6-6BB0-446B-8076-A9DE0029B0FD}" type="parTrans" cxnId="{9E3B9564-1E69-47BC-A3A8-43E9B76CB0AA}">
      <dgm:prSet/>
      <dgm:spPr/>
      <dgm:t>
        <a:bodyPr/>
        <a:lstStyle/>
        <a:p>
          <a:endParaRPr lang="en-US"/>
        </a:p>
      </dgm:t>
    </dgm:pt>
    <dgm:pt modelId="{B69632CD-A6D2-4B26-8394-D990D75AE59E}" type="sibTrans" cxnId="{9E3B9564-1E69-47BC-A3A8-43E9B76CB0AA}">
      <dgm:prSet/>
      <dgm:spPr/>
      <dgm:t>
        <a:bodyPr/>
        <a:lstStyle/>
        <a:p>
          <a:endParaRPr lang="en-US"/>
        </a:p>
      </dgm:t>
    </dgm:pt>
    <dgm:pt modelId="{DC87849E-7BE7-4E76-ADC2-25496DD06BBA}">
      <dgm:prSet/>
      <dgm:spPr/>
      <dgm:t>
        <a:bodyPr/>
        <a:lstStyle/>
        <a:p>
          <a:pPr rtl="0"/>
          <a:r>
            <a:rPr lang="en-US" b="1" dirty="0" smtClean="0">
              <a:solidFill>
                <a:srgbClr val="002060"/>
              </a:solidFill>
            </a:rPr>
            <a:t>Impact physiological responses, well-being, social relationships, and/or spiritual beliefs</a:t>
          </a:r>
          <a:endParaRPr lang="en-US" dirty="0">
            <a:solidFill>
              <a:srgbClr val="002060"/>
            </a:solidFill>
          </a:endParaRPr>
        </a:p>
      </dgm:t>
    </dgm:pt>
    <dgm:pt modelId="{405ABE2E-C8DD-4F80-99C1-49B62AEDA6CF}" type="parTrans" cxnId="{A8850905-6F17-46AA-A5C9-8ED3D8B8EACB}">
      <dgm:prSet/>
      <dgm:spPr/>
      <dgm:t>
        <a:bodyPr/>
        <a:lstStyle/>
        <a:p>
          <a:endParaRPr lang="en-US"/>
        </a:p>
      </dgm:t>
    </dgm:pt>
    <dgm:pt modelId="{E9DDB624-0865-4181-9E9C-708836968A8C}" type="sibTrans" cxnId="{A8850905-6F17-46AA-A5C9-8ED3D8B8EACB}">
      <dgm:prSet/>
      <dgm:spPr/>
      <dgm:t>
        <a:bodyPr/>
        <a:lstStyle/>
        <a:p>
          <a:endParaRPr lang="en-US"/>
        </a:p>
      </dgm:t>
    </dgm:pt>
    <dgm:pt modelId="{D1CAC11E-2283-4666-ADF6-82E8D996D0EA}">
      <dgm:prSet/>
      <dgm:spPr/>
      <dgm:t>
        <a:bodyPr/>
        <a:lstStyle/>
        <a:p>
          <a:pPr rtl="0"/>
          <a:endParaRPr lang="en-US" dirty="0">
            <a:solidFill>
              <a:srgbClr val="002060"/>
            </a:solidFill>
          </a:endParaRPr>
        </a:p>
      </dgm:t>
    </dgm:pt>
    <dgm:pt modelId="{5882F6A5-D845-4BAC-B532-536F923C7096}" type="parTrans" cxnId="{499A26B6-FCD6-4F53-87F9-C4E5C511392B}">
      <dgm:prSet/>
      <dgm:spPr/>
      <dgm:t>
        <a:bodyPr/>
        <a:lstStyle/>
        <a:p>
          <a:endParaRPr lang="en-US"/>
        </a:p>
      </dgm:t>
    </dgm:pt>
    <dgm:pt modelId="{FA571667-4252-45D2-8A82-AAC39F8B8906}" type="sibTrans" cxnId="{499A26B6-FCD6-4F53-87F9-C4E5C511392B}">
      <dgm:prSet/>
      <dgm:spPr/>
      <dgm:t>
        <a:bodyPr/>
        <a:lstStyle/>
        <a:p>
          <a:endParaRPr lang="en-US"/>
        </a:p>
      </dgm:t>
    </dgm:pt>
    <dgm:pt modelId="{ECCD0960-8085-44B1-AC67-1600B15188AD}">
      <dgm:prSet/>
      <dgm:spPr/>
      <dgm:t>
        <a:bodyPr/>
        <a:lstStyle/>
        <a:p>
          <a:pPr rtl="0"/>
          <a:endParaRPr lang="en-US" dirty="0">
            <a:solidFill>
              <a:srgbClr val="002060"/>
            </a:solidFill>
          </a:endParaRPr>
        </a:p>
      </dgm:t>
    </dgm:pt>
    <dgm:pt modelId="{9CFD367E-E8E2-4C64-8CA5-748157D636EE}" type="parTrans" cxnId="{2946CE01-CA24-4923-8A14-2FAC61B5F3AE}">
      <dgm:prSet/>
      <dgm:spPr/>
      <dgm:t>
        <a:bodyPr/>
        <a:lstStyle/>
        <a:p>
          <a:endParaRPr lang="en-US"/>
        </a:p>
      </dgm:t>
    </dgm:pt>
    <dgm:pt modelId="{466162F7-7FE1-4E7C-BC0A-68612906FEC3}" type="sibTrans" cxnId="{2946CE01-CA24-4923-8A14-2FAC61B5F3AE}">
      <dgm:prSet/>
      <dgm:spPr/>
      <dgm:t>
        <a:bodyPr/>
        <a:lstStyle/>
        <a:p>
          <a:endParaRPr lang="en-US"/>
        </a:p>
      </dgm:t>
    </dgm:pt>
    <dgm:pt modelId="{3DDCB053-5DD5-4299-949B-44ABD438F152}" type="pres">
      <dgm:prSet presAssocID="{C795B1BF-962B-437C-87B8-96864C127770}" presName="Name0" presStyleCnt="0">
        <dgm:presLayoutVars>
          <dgm:dir/>
          <dgm:animLvl val="lvl"/>
          <dgm:resizeHandles val="exact"/>
        </dgm:presLayoutVars>
      </dgm:prSet>
      <dgm:spPr/>
      <dgm:t>
        <a:bodyPr/>
        <a:lstStyle/>
        <a:p>
          <a:endParaRPr lang="en-US"/>
        </a:p>
      </dgm:t>
    </dgm:pt>
    <dgm:pt modelId="{D626DAA4-A4B4-460C-93EA-B41F951CD471}" type="pres">
      <dgm:prSet presAssocID="{96027B8B-1743-4D93-81DC-2E5DE6040034}" presName="linNode" presStyleCnt="0"/>
      <dgm:spPr/>
    </dgm:pt>
    <dgm:pt modelId="{62C81527-CF33-413B-B755-49449F228BE0}" type="pres">
      <dgm:prSet presAssocID="{96027B8B-1743-4D93-81DC-2E5DE6040034}" presName="parentText" presStyleLbl="node1" presStyleIdx="0" presStyleCnt="1">
        <dgm:presLayoutVars>
          <dgm:chMax val="1"/>
          <dgm:bulletEnabled val="1"/>
        </dgm:presLayoutVars>
      </dgm:prSet>
      <dgm:spPr/>
      <dgm:t>
        <a:bodyPr/>
        <a:lstStyle/>
        <a:p>
          <a:endParaRPr lang="en-US"/>
        </a:p>
      </dgm:t>
    </dgm:pt>
    <dgm:pt modelId="{054B2F7D-E0E8-453D-B400-3479E5B0927D}" type="pres">
      <dgm:prSet presAssocID="{96027B8B-1743-4D93-81DC-2E5DE6040034}" presName="descendantText" presStyleLbl="alignAccFollowNode1" presStyleIdx="0" presStyleCnt="1" custScaleY="125000" custLinFactNeighborX="8025" custLinFactNeighborY="127">
        <dgm:presLayoutVars>
          <dgm:bulletEnabled val="1"/>
        </dgm:presLayoutVars>
      </dgm:prSet>
      <dgm:spPr/>
      <dgm:t>
        <a:bodyPr/>
        <a:lstStyle/>
        <a:p>
          <a:endParaRPr lang="en-US"/>
        </a:p>
      </dgm:t>
    </dgm:pt>
  </dgm:ptLst>
  <dgm:cxnLst>
    <dgm:cxn modelId="{8C345324-4C16-4FE1-8C34-87342F962343}" srcId="{C795B1BF-962B-437C-87B8-96864C127770}" destId="{96027B8B-1743-4D93-81DC-2E5DE6040034}" srcOrd="0" destOrd="0" parTransId="{33DA90C3-9566-4E22-B433-D5DADC365971}" sibTransId="{430ABFF0-3518-4259-9C2A-8AABB861472B}"/>
    <dgm:cxn modelId="{CB45D55D-FAF2-4988-B79E-6F4C32778571}" type="presOf" srcId="{DC87849E-7BE7-4E76-ADC2-25496DD06BBA}" destId="{054B2F7D-E0E8-453D-B400-3479E5B0927D}" srcOrd="0" destOrd="4" presId="urn:microsoft.com/office/officeart/2005/8/layout/vList5"/>
    <dgm:cxn modelId="{9E3B9564-1E69-47BC-A3A8-43E9B76CB0AA}" srcId="{96027B8B-1743-4D93-81DC-2E5DE6040034}" destId="{150B12C4-DD43-4BF8-BF8E-33A52394F72D}" srcOrd="2" destOrd="0" parTransId="{B1A6F9E6-6BB0-446B-8076-A9DE0029B0FD}" sibTransId="{B69632CD-A6D2-4B26-8394-D990D75AE59E}"/>
    <dgm:cxn modelId="{1E7FDA47-C535-4257-8607-6C57B3218625}" type="presOf" srcId="{150B12C4-DD43-4BF8-BF8E-33A52394F72D}" destId="{054B2F7D-E0E8-453D-B400-3479E5B0927D}" srcOrd="0" destOrd="2" presId="urn:microsoft.com/office/officeart/2005/8/layout/vList5"/>
    <dgm:cxn modelId="{2946CE01-CA24-4923-8A14-2FAC61B5F3AE}" srcId="{96027B8B-1743-4D93-81DC-2E5DE6040034}" destId="{ECCD0960-8085-44B1-AC67-1600B15188AD}" srcOrd="3" destOrd="0" parTransId="{9CFD367E-E8E2-4C64-8CA5-748157D636EE}" sibTransId="{466162F7-7FE1-4E7C-BC0A-68612906FEC3}"/>
    <dgm:cxn modelId="{512C1970-95C9-452F-9FF8-B52164FF263F}" type="presOf" srcId="{ECCD0960-8085-44B1-AC67-1600B15188AD}" destId="{054B2F7D-E0E8-453D-B400-3479E5B0927D}" srcOrd="0" destOrd="3" presId="urn:microsoft.com/office/officeart/2005/8/layout/vList5"/>
    <dgm:cxn modelId="{DB1EF9A5-36C4-40CB-A8C6-6B23F7E94D42}" type="presOf" srcId="{C795B1BF-962B-437C-87B8-96864C127770}" destId="{3DDCB053-5DD5-4299-949B-44ABD438F152}" srcOrd="0" destOrd="0" presId="urn:microsoft.com/office/officeart/2005/8/layout/vList5"/>
    <dgm:cxn modelId="{8BA90C82-2F9E-46AD-B749-B26391159EA8}" type="presOf" srcId="{D1CAC11E-2283-4666-ADF6-82E8D996D0EA}" destId="{054B2F7D-E0E8-453D-B400-3479E5B0927D}" srcOrd="0" destOrd="1" presId="urn:microsoft.com/office/officeart/2005/8/layout/vList5"/>
    <dgm:cxn modelId="{ADB54932-F7A9-4854-B077-61C2EE90D2CF}" type="presOf" srcId="{96027B8B-1743-4D93-81DC-2E5DE6040034}" destId="{62C81527-CF33-413B-B755-49449F228BE0}" srcOrd="0" destOrd="0" presId="urn:microsoft.com/office/officeart/2005/8/layout/vList5"/>
    <dgm:cxn modelId="{A8850905-6F17-46AA-A5C9-8ED3D8B8EACB}" srcId="{96027B8B-1743-4D93-81DC-2E5DE6040034}" destId="{DC87849E-7BE7-4E76-ADC2-25496DD06BBA}" srcOrd="4" destOrd="0" parTransId="{405ABE2E-C8DD-4F80-99C1-49B62AEDA6CF}" sibTransId="{E9DDB624-0865-4181-9E9C-708836968A8C}"/>
    <dgm:cxn modelId="{02302D10-22BE-48E1-B8CC-1D2D429650E6}" srcId="{96027B8B-1743-4D93-81DC-2E5DE6040034}" destId="{4814730A-9AC4-4275-9182-6B52BC432028}" srcOrd="0" destOrd="0" parTransId="{DD3B417D-A565-4B8C-B446-12680B37D959}" sibTransId="{925DB71A-B46F-44C0-B636-EE56DD6F7593}"/>
    <dgm:cxn modelId="{E643D389-5B25-4E55-B72B-93E1E1C53D38}" type="presOf" srcId="{4814730A-9AC4-4275-9182-6B52BC432028}" destId="{054B2F7D-E0E8-453D-B400-3479E5B0927D}" srcOrd="0" destOrd="0" presId="urn:microsoft.com/office/officeart/2005/8/layout/vList5"/>
    <dgm:cxn modelId="{499A26B6-FCD6-4F53-87F9-C4E5C511392B}" srcId="{96027B8B-1743-4D93-81DC-2E5DE6040034}" destId="{D1CAC11E-2283-4666-ADF6-82E8D996D0EA}" srcOrd="1" destOrd="0" parTransId="{5882F6A5-D845-4BAC-B532-536F923C7096}" sibTransId="{FA571667-4252-45D2-8A82-AAC39F8B8906}"/>
    <dgm:cxn modelId="{866C40F2-F827-4496-90B1-479915AED4BD}" type="presParOf" srcId="{3DDCB053-5DD5-4299-949B-44ABD438F152}" destId="{D626DAA4-A4B4-460C-93EA-B41F951CD471}" srcOrd="0" destOrd="0" presId="urn:microsoft.com/office/officeart/2005/8/layout/vList5"/>
    <dgm:cxn modelId="{778D6410-BD75-4376-B396-94829B6BE953}" type="presParOf" srcId="{D626DAA4-A4B4-460C-93EA-B41F951CD471}" destId="{62C81527-CF33-413B-B755-49449F228BE0}" srcOrd="0" destOrd="0" presId="urn:microsoft.com/office/officeart/2005/8/layout/vList5"/>
    <dgm:cxn modelId="{D879EF51-BAFD-4A13-A932-D0AF3B683E6B}" type="presParOf" srcId="{D626DAA4-A4B4-460C-93EA-B41F951CD471}" destId="{054B2F7D-E0E8-453D-B400-3479E5B0927D}"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9FB24C-689D-401D-80EE-EEFAC9308295}" type="doc">
      <dgm:prSet loTypeId="urn:microsoft.com/office/officeart/2005/8/layout/pyramid4" loCatId="relationship" qsTypeId="urn:microsoft.com/office/officeart/2005/8/quickstyle/3d1" qsCatId="3D" csTypeId="urn:microsoft.com/office/officeart/2005/8/colors/colorful2" csCatId="colorful" phldr="1"/>
      <dgm:spPr/>
      <dgm:t>
        <a:bodyPr/>
        <a:lstStyle/>
        <a:p>
          <a:endParaRPr lang="en-US"/>
        </a:p>
      </dgm:t>
    </dgm:pt>
    <dgm:pt modelId="{2C3E47E2-B080-45C7-9680-D8E8713A19B8}">
      <dgm:prSet/>
      <dgm:spPr/>
      <dgm:t>
        <a:bodyPr/>
        <a:lstStyle/>
        <a:p>
          <a:pPr rtl="0"/>
          <a:r>
            <a:rPr lang="en-US" b="1" dirty="0" smtClean="0"/>
            <a:t>Early occurrence</a:t>
          </a:r>
          <a:endParaRPr lang="en-US" dirty="0"/>
        </a:p>
      </dgm:t>
    </dgm:pt>
    <dgm:pt modelId="{B30A42CE-CB11-45BC-8D52-FA4997C7EE85}" type="parTrans" cxnId="{DB1E156D-E4C0-465F-BECB-9D21FB74B8BD}">
      <dgm:prSet/>
      <dgm:spPr/>
      <dgm:t>
        <a:bodyPr/>
        <a:lstStyle/>
        <a:p>
          <a:endParaRPr lang="en-US"/>
        </a:p>
      </dgm:t>
    </dgm:pt>
    <dgm:pt modelId="{454ECC9C-3590-4914-8E4F-A50E7D0757D5}" type="sibTrans" cxnId="{DB1E156D-E4C0-465F-BECB-9D21FB74B8BD}">
      <dgm:prSet/>
      <dgm:spPr/>
      <dgm:t>
        <a:bodyPr/>
        <a:lstStyle/>
        <a:p>
          <a:endParaRPr lang="en-US"/>
        </a:p>
      </dgm:t>
    </dgm:pt>
    <dgm:pt modelId="{31EB1641-AB30-45D9-B49E-E0CBF990A9E5}">
      <dgm:prSet/>
      <dgm:spPr/>
      <dgm:t>
        <a:bodyPr/>
        <a:lstStyle/>
        <a:p>
          <a:pPr rtl="0"/>
          <a:r>
            <a:rPr lang="en-US" b="1" dirty="0" smtClean="0"/>
            <a:t>Blaming or shaming</a:t>
          </a:r>
          <a:endParaRPr lang="en-US" dirty="0"/>
        </a:p>
      </dgm:t>
    </dgm:pt>
    <dgm:pt modelId="{835E1178-1CB6-4E67-9F17-C62047CFAF9B}" type="parTrans" cxnId="{B01F1D77-715D-41EE-BD6E-0856328070E1}">
      <dgm:prSet/>
      <dgm:spPr/>
      <dgm:t>
        <a:bodyPr/>
        <a:lstStyle/>
        <a:p>
          <a:endParaRPr lang="en-US"/>
        </a:p>
      </dgm:t>
    </dgm:pt>
    <dgm:pt modelId="{AB94EE16-C65C-4C66-8734-E496EE62CB40}" type="sibTrans" cxnId="{B01F1D77-715D-41EE-BD6E-0856328070E1}">
      <dgm:prSet/>
      <dgm:spPr/>
      <dgm:t>
        <a:bodyPr/>
        <a:lstStyle/>
        <a:p>
          <a:endParaRPr lang="en-US"/>
        </a:p>
      </dgm:t>
    </dgm:pt>
    <dgm:pt modelId="{5C6824FA-50C5-47CC-88BD-F8C2C58D2C92}">
      <dgm:prSet/>
      <dgm:spPr/>
      <dgm:t>
        <a:bodyPr/>
        <a:lstStyle/>
        <a:p>
          <a:pPr rtl="0"/>
          <a:r>
            <a:rPr lang="en-US" b="1" dirty="0" smtClean="0"/>
            <a:t>Being silenced or not believed</a:t>
          </a:r>
          <a:endParaRPr lang="en-US" dirty="0"/>
        </a:p>
      </dgm:t>
    </dgm:pt>
    <dgm:pt modelId="{814DBE8B-B8C9-4298-A4B1-C1B5896D0CC9}" type="parTrans" cxnId="{E723BC9B-E3C4-4F7F-A724-D94DC66D3E41}">
      <dgm:prSet/>
      <dgm:spPr/>
      <dgm:t>
        <a:bodyPr/>
        <a:lstStyle/>
        <a:p>
          <a:endParaRPr lang="en-US"/>
        </a:p>
      </dgm:t>
    </dgm:pt>
    <dgm:pt modelId="{39808F16-C193-4F2C-A2A2-18A36A7763A4}" type="sibTrans" cxnId="{E723BC9B-E3C4-4F7F-A724-D94DC66D3E41}">
      <dgm:prSet/>
      <dgm:spPr/>
      <dgm:t>
        <a:bodyPr/>
        <a:lstStyle/>
        <a:p>
          <a:endParaRPr lang="en-US"/>
        </a:p>
      </dgm:t>
    </dgm:pt>
    <dgm:pt modelId="{51B01011-9D80-4921-B6F8-F89D56E404FC}">
      <dgm:prSet/>
      <dgm:spPr/>
      <dgm:t>
        <a:bodyPr/>
        <a:lstStyle/>
        <a:p>
          <a:pPr rtl="0"/>
          <a:r>
            <a:rPr lang="en-US" b="1" dirty="0" smtClean="0"/>
            <a:t>Perpetrator is trusted caregiver</a:t>
          </a:r>
          <a:endParaRPr lang="en-US" dirty="0"/>
        </a:p>
      </dgm:t>
    </dgm:pt>
    <dgm:pt modelId="{D2DEFE34-0565-4ECA-9470-5ADCF12B35DE}" type="parTrans" cxnId="{183B861C-4EB9-4E6A-8E86-A73AFD095920}">
      <dgm:prSet/>
      <dgm:spPr/>
      <dgm:t>
        <a:bodyPr/>
        <a:lstStyle/>
        <a:p>
          <a:endParaRPr lang="en-US"/>
        </a:p>
      </dgm:t>
    </dgm:pt>
    <dgm:pt modelId="{FB8CFE72-5E9B-446A-B5A5-A23D57B612F6}" type="sibTrans" cxnId="{183B861C-4EB9-4E6A-8E86-A73AFD095920}">
      <dgm:prSet/>
      <dgm:spPr/>
      <dgm:t>
        <a:bodyPr/>
        <a:lstStyle/>
        <a:p>
          <a:endParaRPr lang="en-US"/>
        </a:p>
      </dgm:t>
    </dgm:pt>
    <dgm:pt modelId="{35F2E6B7-58E0-42ED-BC7C-C5DE6A47F828}" type="pres">
      <dgm:prSet presAssocID="{5E9FB24C-689D-401D-80EE-EEFAC9308295}" presName="compositeShape" presStyleCnt="0">
        <dgm:presLayoutVars>
          <dgm:chMax val="9"/>
          <dgm:dir/>
          <dgm:resizeHandles val="exact"/>
        </dgm:presLayoutVars>
      </dgm:prSet>
      <dgm:spPr/>
      <dgm:t>
        <a:bodyPr/>
        <a:lstStyle/>
        <a:p>
          <a:endParaRPr lang="en-US"/>
        </a:p>
      </dgm:t>
    </dgm:pt>
    <dgm:pt modelId="{9CB954E4-557A-4579-8401-2CCB0C49E92D}" type="pres">
      <dgm:prSet presAssocID="{5E9FB24C-689D-401D-80EE-EEFAC9308295}" presName="triangle1" presStyleLbl="node1" presStyleIdx="0" presStyleCnt="4">
        <dgm:presLayoutVars>
          <dgm:bulletEnabled val="1"/>
        </dgm:presLayoutVars>
      </dgm:prSet>
      <dgm:spPr/>
      <dgm:t>
        <a:bodyPr/>
        <a:lstStyle/>
        <a:p>
          <a:endParaRPr lang="en-US"/>
        </a:p>
      </dgm:t>
    </dgm:pt>
    <dgm:pt modelId="{32ED7E73-F4A0-4E58-BDA3-F68DE880A267}" type="pres">
      <dgm:prSet presAssocID="{5E9FB24C-689D-401D-80EE-EEFAC9308295}" presName="triangle2" presStyleLbl="node1" presStyleIdx="1" presStyleCnt="4">
        <dgm:presLayoutVars>
          <dgm:bulletEnabled val="1"/>
        </dgm:presLayoutVars>
      </dgm:prSet>
      <dgm:spPr/>
      <dgm:t>
        <a:bodyPr/>
        <a:lstStyle/>
        <a:p>
          <a:endParaRPr lang="en-US"/>
        </a:p>
      </dgm:t>
    </dgm:pt>
    <dgm:pt modelId="{21B14450-F37B-4A32-860C-DB62648BB7F6}" type="pres">
      <dgm:prSet presAssocID="{5E9FB24C-689D-401D-80EE-EEFAC9308295}" presName="triangle3" presStyleLbl="node1" presStyleIdx="2" presStyleCnt="4">
        <dgm:presLayoutVars>
          <dgm:bulletEnabled val="1"/>
        </dgm:presLayoutVars>
      </dgm:prSet>
      <dgm:spPr/>
      <dgm:t>
        <a:bodyPr/>
        <a:lstStyle/>
        <a:p>
          <a:endParaRPr lang="en-US"/>
        </a:p>
      </dgm:t>
    </dgm:pt>
    <dgm:pt modelId="{68E06DD3-CBBA-45D0-9C56-2D54C9D6275A}" type="pres">
      <dgm:prSet presAssocID="{5E9FB24C-689D-401D-80EE-EEFAC9308295}" presName="triangle4" presStyleLbl="node1" presStyleIdx="3" presStyleCnt="4">
        <dgm:presLayoutVars>
          <dgm:bulletEnabled val="1"/>
        </dgm:presLayoutVars>
      </dgm:prSet>
      <dgm:spPr/>
      <dgm:t>
        <a:bodyPr/>
        <a:lstStyle/>
        <a:p>
          <a:endParaRPr lang="en-US"/>
        </a:p>
      </dgm:t>
    </dgm:pt>
  </dgm:ptLst>
  <dgm:cxnLst>
    <dgm:cxn modelId="{3B7F0A12-440E-49CC-9EC4-209A2EB4D5A2}" type="presOf" srcId="{2C3E47E2-B080-45C7-9680-D8E8713A19B8}" destId="{9CB954E4-557A-4579-8401-2CCB0C49E92D}" srcOrd="0" destOrd="0" presId="urn:microsoft.com/office/officeart/2005/8/layout/pyramid4"/>
    <dgm:cxn modelId="{E723BC9B-E3C4-4F7F-A724-D94DC66D3E41}" srcId="{5E9FB24C-689D-401D-80EE-EEFAC9308295}" destId="{5C6824FA-50C5-47CC-88BD-F8C2C58D2C92}" srcOrd="2" destOrd="0" parTransId="{814DBE8B-B8C9-4298-A4B1-C1B5896D0CC9}" sibTransId="{39808F16-C193-4F2C-A2A2-18A36A7763A4}"/>
    <dgm:cxn modelId="{DB1E156D-E4C0-465F-BECB-9D21FB74B8BD}" srcId="{5E9FB24C-689D-401D-80EE-EEFAC9308295}" destId="{2C3E47E2-B080-45C7-9680-D8E8713A19B8}" srcOrd="0" destOrd="0" parTransId="{B30A42CE-CB11-45BC-8D52-FA4997C7EE85}" sibTransId="{454ECC9C-3590-4914-8E4F-A50E7D0757D5}"/>
    <dgm:cxn modelId="{A56309A0-22F8-42CD-84BB-4475F74FE5F2}" type="presOf" srcId="{51B01011-9D80-4921-B6F8-F89D56E404FC}" destId="{68E06DD3-CBBA-45D0-9C56-2D54C9D6275A}" srcOrd="0" destOrd="0" presId="urn:microsoft.com/office/officeart/2005/8/layout/pyramid4"/>
    <dgm:cxn modelId="{B01F1D77-715D-41EE-BD6E-0856328070E1}" srcId="{5E9FB24C-689D-401D-80EE-EEFAC9308295}" destId="{31EB1641-AB30-45D9-B49E-E0CBF990A9E5}" srcOrd="1" destOrd="0" parTransId="{835E1178-1CB6-4E67-9F17-C62047CFAF9B}" sibTransId="{AB94EE16-C65C-4C66-8734-E496EE62CB40}"/>
    <dgm:cxn modelId="{D5262D1A-E567-40F9-8DBB-83EE1FF35F6F}" type="presOf" srcId="{5E9FB24C-689D-401D-80EE-EEFAC9308295}" destId="{35F2E6B7-58E0-42ED-BC7C-C5DE6A47F828}" srcOrd="0" destOrd="0" presId="urn:microsoft.com/office/officeart/2005/8/layout/pyramid4"/>
    <dgm:cxn modelId="{71BFF622-EF93-4896-80A2-6BA8EDCFAB7B}" type="presOf" srcId="{31EB1641-AB30-45D9-B49E-E0CBF990A9E5}" destId="{32ED7E73-F4A0-4E58-BDA3-F68DE880A267}" srcOrd="0" destOrd="0" presId="urn:microsoft.com/office/officeart/2005/8/layout/pyramid4"/>
    <dgm:cxn modelId="{183B861C-4EB9-4E6A-8E86-A73AFD095920}" srcId="{5E9FB24C-689D-401D-80EE-EEFAC9308295}" destId="{51B01011-9D80-4921-B6F8-F89D56E404FC}" srcOrd="3" destOrd="0" parTransId="{D2DEFE34-0565-4ECA-9470-5ADCF12B35DE}" sibTransId="{FB8CFE72-5E9B-446A-B5A5-A23D57B612F6}"/>
    <dgm:cxn modelId="{E0F2CF7A-AB75-45C3-9F42-92F395C763C5}" type="presOf" srcId="{5C6824FA-50C5-47CC-88BD-F8C2C58D2C92}" destId="{21B14450-F37B-4A32-860C-DB62648BB7F6}" srcOrd="0" destOrd="0" presId="urn:microsoft.com/office/officeart/2005/8/layout/pyramid4"/>
    <dgm:cxn modelId="{F6D150C7-8541-46DC-9BB3-5D22E1D06B29}" type="presParOf" srcId="{35F2E6B7-58E0-42ED-BC7C-C5DE6A47F828}" destId="{9CB954E4-557A-4579-8401-2CCB0C49E92D}" srcOrd="0" destOrd="0" presId="urn:microsoft.com/office/officeart/2005/8/layout/pyramid4"/>
    <dgm:cxn modelId="{A2DE0D86-14DB-47AF-8DAD-3ED02229A4A9}" type="presParOf" srcId="{35F2E6B7-58E0-42ED-BC7C-C5DE6A47F828}" destId="{32ED7E73-F4A0-4E58-BDA3-F68DE880A267}" srcOrd="1" destOrd="0" presId="urn:microsoft.com/office/officeart/2005/8/layout/pyramid4"/>
    <dgm:cxn modelId="{A5B42C27-634C-4896-9EE3-36966F2A90E8}" type="presParOf" srcId="{35F2E6B7-58E0-42ED-BC7C-C5DE6A47F828}" destId="{21B14450-F37B-4A32-860C-DB62648BB7F6}" srcOrd="2" destOrd="0" presId="urn:microsoft.com/office/officeart/2005/8/layout/pyramid4"/>
    <dgm:cxn modelId="{A130735E-366E-415B-BBE8-DDF288FD4BDC}" type="presParOf" srcId="{35F2E6B7-58E0-42ED-BC7C-C5DE6A47F828}" destId="{68E06DD3-CBBA-45D0-9C56-2D54C9D6275A}" srcOrd="3" destOrd="0" presId="urn:microsoft.com/office/officeart/2005/8/layout/pyramid4"/>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95B1BF-962B-437C-87B8-96864C127770}"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en-US"/>
        </a:p>
      </dgm:t>
    </dgm:pt>
    <dgm:pt modelId="{96027B8B-1743-4D93-81DC-2E5DE6040034}">
      <dgm:prSet/>
      <dgm:spPr/>
      <dgm:t>
        <a:bodyPr/>
        <a:lstStyle/>
        <a:p>
          <a:pPr rtl="0"/>
          <a:r>
            <a:rPr lang="en-US" b="1" dirty="0" smtClean="0"/>
            <a:t>ACEs have serious health consequences for adults: </a:t>
          </a:r>
          <a:endParaRPr lang="en-US" b="1" dirty="0"/>
        </a:p>
      </dgm:t>
    </dgm:pt>
    <dgm:pt modelId="{33DA90C3-9566-4E22-B433-D5DADC365971}" type="parTrans" cxnId="{8C345324-4C16-4FE1-8C34-87342F962343}">
      <dgm:prSet/>
      <dgm:spPr/>
      <dgm:t>
        <a:bodyPr/>
        <a:lstStyle/>
        <a:p>
          <a:endParaRPr lang="en-US"/>
        </a:p>
      </dgm:t>
    </dgm:pt>
    <dgm:pt modelId="{430ABFF0-3518-4259-9C2A-8AABB861472B}" type="sibTrans" cxnId="{8C345324-4C16-4FE1-8C34-87342F962343}">
      <dgm:prSet/>
      <dgm:spPr/>
      <dgm:t>
        <a:bodyPr/>
        <a:lstStyle/>
        <a:p>
          <a:endParaRPr lang="en-US"/>
        </a:p>
      </dgm:t>
    </dgm:pt>
    <dgm:pt modelId="{4814730A-9AC4-4275-9182-6B52BC432028}">
      <dgm:prSet custT="1"/>
      <dgm:spPr/>
      <dgm:t>
        <a:bodyPr/>
        <a:lstStyle/>
        <a:p>
          <a:pPr rtl="0"/>
          <a:r>
            <a:rPr lang="en-US" sz="2800" b="1" dirty="0" smtClean="0">
              <a:solidFill>
                <a:schemeClr val="accent6"/>
              </a:solidFill>
              <a:latin typeface="+mn-lt"/>
              <a:cs typeface="Arial" pitchFamily="34" charset="0"/>
            </a:rPr>
            <a:t>Adoption of health risk behaviors as coping mechanisms </a:t>
          </a:r>
          <a:r>
            <a:rPr lang="en-US" sz="1800" b="0" dirty="0" smtClean="0">
              <a:solidFill>
                <a:schemeClr val="accent6"/>
              </a:solidFill>
              <a:latin typeface="+mn-lt"/>
              <a:cs typeface="Arial" pitchFamily="34" charset="0"/>
            </a:rPr>
            <a:t>(e.g., </a:t>
          </a:r>
          <a:r>
            <a:rPr lang="en-US" sz="1800" b="0" dirty="0" smtClean="0">
              <a:solidFill>
                <a:schemeClr val="accent6"/>
              </a:solidFill>
              <a:latin typeface="Arial" pitchFamily="34" charset="0"/>
              <a:cs typeface="Arial" pitchFamily="34" charset="0"/>
            </a:rPr>
            <a:t>eating disorders, smoking, substance abuse, self-harm, sexual promiscuity</a:t>
          </a:r>
          <a:r>
            <a:rPr lang="en-US" sz="1800" b="0" dirty="0" smtClean="0">
              <a:solidFill>
                <a:schemeClr val="accent6"/>
              </a:solidFill>
              <a:latin typeface="+mn-lt"/>
              <a:cs typeface="Arial" pitchFamily="34" charset="0"/>
            </a:rPr>
            <a:t>)</a:t>
          </a:r>
          <a:endParaRPr lang="en-US" sz="1800" b="0" dirty="0">
            <a:solidFill>
              <a:schemeClr val="accent6"/>
            </a:solidFill>
            <a:latin typeface="+mn-lt"/>
          </a:endParaRPr>
        </a:p>
      </dgm:t>
    </dgm:pt>
    <dgm:pt modelId="{DD3B417D-A565-4B8C-B446-12680B37D959}" type="parTrans" cxnId="{02302D10-22BE-48E1-B8CC-1D2D429650E6}">
      <dgm:prSet/>
      <dgm:spPr/>
      <dgm:t>
        <a:bodyPr/>
        <a:lstStyle/>
        <a:p>
          <a:endParaRPr lang="en-US"/>
        </a:p>
      </dgm:t>
    </dgm:pt>
    <dgm:pt modelId="{925DB71A-B46F-44C0-B636-EE56DD6F7593}" type="sibTrans" cxnId="{02302D10-22BE-48E1-B8CC-1D2D429650E6}">
      <dgm:prSet/>
      <dgm:spPr/>
      <dgm:t>
        <a:bodyPr/>
        <a:lstStyle/>
        <a:p>
          <a:endParaRPr lang="en-US"/>
        </a:p>
      </dgm:t>
    </dgm:pt>
    <dgm:pt modelId="{150B12C4-DD43-4BF8-BF8E-33A52394F72D}">
      <dgm:prSet custT="1"/>
      <dgm:spPr/>
      <dgm:t>
        <a:bodyPr/>
        <a:lstStyle/>
        <a:p>
          <a:pPr rtl="0"/>
          <a:r>
            <a:rPr lang="en-US" sz="2800" b="1" dirty="0" smtClean="0">
              <a:solidFill>
                <a:schemeClr val="accent6"/>
              </a:solidFill>
              <a:latin typeface="+mn-lt"/>
              <a:cs typeface="Arial" pitchFamily="34" charset="0"/>
            </a:rPr>
            <a:t>Severe medical conditions </a:t>
          </a:r>
          <a:r>
            <a:rPr lang="en-US" sz="1800" b="0" dirty="0" smtClean="0">
              <a:solidFill>
                <a:schemeClr val="accent6"/>
              </a:solidFill>
              <a:latin typeface="+mn-lt"/>
              <a:cs typeface="Arial" pitchFamily="34" charset="0"/>
            </a:rPr>
            <a:t>(e.g., </a:t>
          </a:r>
          <a:r>
            <a:rPr lang="en-US" sz="1800" b="0" dirty="0" smtClean="0">
              <a:solidFill>
                <a:schemeClr val="accent6"/>
              </a:solidFill>
              <a:latin typeface="Arial" pitchFamily="34" charset="0"/>
              <a:cs typeface="Arial" pitchFamily="34" charset="0"/>
            </a:rPr>
            <a:t>heart disease, pulmonary disease, liver disease, STDs, gynecologic cancer)</a:t>
          </a:r>
          <a:endParaRPr lang="en-US" sz="1800" b="0" dirty="0">
            <a:solidFill>
              <a:schemeClr val="accent6"/>
            </a:solidFill>
            <a:latin typeface="+mn-lt"/>
          </a:endParaRPr>
        </a:p>
      </dgm:t>
    </dgm:pt>
    <dgm:pt modelId="{B1A6F9E6-6BB0-446B-8076-A9DE0029B0FD}" type="parTrans" cxnId="{9E3B9564-1E69-47BC-A3A8-43E9B76CB0AA}">
      <dgm:prSet/>
      <dgm:spPr/>
      <dgm:t>
        <a:bodyPr/>
        <a:lstStyle/>
        <a:p>
          <a:endParaRPr lang="en-US"/>
        </a:p>
      </dgm:t>
    </dgm:pt>
    <dgm:pt modelId="{B69632CD-A6D2-4B26-8394-D990D75AE59E}" type="sibTrans" cxnId="{9E3B9564-1E69-47BC-A3A8-43E9B76CB0AA}">
      <dgm:prSet/>
      <dgm:spPr/>
      <dgm:t>
        <a:bodyPr/>
        <a:lstStyle/>
        <a:p>
          <a:endParaRPr lang="en-US"/>
        </a:p>
      </dgm:t>
    </dgm:pt>
    <dgm:pt modelId="{DC87849E-7BE7-4E76-ADC2-25496DD06BBA}">
      <dgm:prSet/>
      <dgm:spPr/>
      <dgm:t>
        <a:bodyPr/>
        <a:lstStyle/>
        <a:p>
          <a:pPr rtl="0"/>
          <a:r>
            <a:rPr lang="en-US" sz="2800" b="1" dirty="0" smtClean="0">
              <a:solidFill>
                <a:schemeClr val="accent6"/>
              </a:solidFill>
              <a:latin typeface="+mn-lt"/>
            </a:rPr>
            <a:t>Early death</a:t>
          </a:r>
          <a:endParaRPr lang="en-US" sz="2800" b="1" dirty="0">
            <a:solidFill>
              <a:schemeClr val="accent6"/>
            </a:solidFill>
            <a:latin typeface="+mn-lt"/>
          </a:endParaRPr>
        </a:p>
      </dgm:t>
    </dgm:pt>
    <dgm:pt modelId="{405ABE2E-C8DD-4F80-99C1-49B62AEDA6CF}" type="parTrans" cxnId="{A8850905-6F17-46AA-A5C9-8ED3D8B8EACB}">
      <dgm:prSet/>
      <dgm:spPr/>
      <dgm:t>
        <a:bodyPr/>
        <a:lstStyle/>
        <a:p>
          <a:endParaRPr lang="en-US"/>
        </a:p>
      </dgm:t>
    </dgm:pt>
    <dgm:pt modelId="{E9DDB624-0865-4181-9E9C-708836968A8C}" type="sibTrans" cxnId="{A8850905-6F17-46AA-A5C9-8ED3D8B8EACB}">
      <dgm:prSet/>
      <dgm:spPr/>
      <dgm:t>
        <a:bodyPr/>
        <a:lstStyle/>
        <a:p>
          <a:endParaRPr lang="en-US"/>
        </a:p>
      </dgm:t>
    </dgm:pt>
    <dgm:pt modelId="{D1CAC11E-2283-4666-ADF6-82E8D996D0EA}">
      <dgm:prSet/>
      <dgm:spPr/>
      <dgm:t>
        <a:bodyPr/>
        <a:lstStyle/>
        <a:p>
          <a:pPr rtl="0"/>
          <a:endParaRPr lang="en-US" sz="2800" b="1" dirty="0">
            <a:solidFill>
              <a:schemeClr val="accent6"/>
            </a:solidFill>
            <a:latin typeface="+mn-lt"/>
          </a:endParaRPr>
        </a:p>
      </dgm:t>
    </dgm:pt>
    <dgm:pt modelId="{5882F6A5-D845-4BAC-B532-536F923C7096}" type="parTrans" cxnId="{499A26B6-FCD6-4F53-87F9-C4E5C511392B}">
      <dgm:prSet/>
      <dgm:spPr/>
      <dgm:t>
        <a:bodyPr/>
        <a:lstStyle/>
        <a:p>
          <a:endParaRPr lang="en-US"/>
        </a:p>
      </dgm:t>
    </dgm:pt>
    <dgm:pt modelId="{FA571667-4252-45D2-8A82-AAC39F8B8906}" type="sibTrans" cxnId="{499A26B6-FCD6-4F53-87F9-C4E5C511392B}">
      <dgm:prSet/>
      <dgm:spPr/>
      <dgm:t>
        <a:bodyPr/>
        <a:lstStyle/>
        <a:p>
          <a:endParaRPr lang="en-US"/>
        </a:p>
      </dgm:t>
    </dgm:pt>
    <dgm:pt modelId="{ECCD0960-8085-44B1-AC67-1600B15188AD}">
      <dgm:prSet/>
      <dgm:spPr/>
      <dgm:t>
        <a:bodyPr/>
        <a:lstStyle/>
        <a:p>
          <a:pPr rtl="0"/>
          <a:endParaRPr lang="en-US" sz="2800" b="1" dirty="0">
            <a:solidFill>
              <a:schemeClr val="accent6"/>
            </a:solidFill>
            <a:latin typeface="+mn-lt"/>
          </a:endParaRPr>
        </a:p>
      </dgm:t>
    </dgm:pt>
    <dgm:pt modelId="{9CFD367E-E8E2-4C64-8CA5-748157D636EE}" type="parTrans" cxnId="{2946CE01-CA24-4923-8A14-2FAC61B5F3AE}">
      <dgm:prSet/>
      <dgm:spPr/>
      <dgm:t>
        <a:bodyPr/>
        <a:lstStyle/>
        <a:p>
          <a:endParaRPr lang="en-US"/>
        </a:p>
      </dgm:t>
    </dgm:pt>
    <dgm:pt modelId="{466162F7-7FE1-4E7C-BC0A-68612906FEC3}" type="sibTrans" cxnId="{2946CE01-CA24-4923-8A14-2FAC61B5F3AE}">
      <dgm:prSet/>
      <dgm:spPr/>
      <dgm:t>
        <a:bodyPr/>
        <a:lstStyle/>
        <a:p>
          <a:endParaRPr lang="en-US"/>
        </a:p>
      </dgm:t>
    </dgm:pt>
    <dgm:pt modelId="{3DDCB053-5DD5-4299-949B-44ABD438F152}" type="pres">
      <dgm:prSet presAssocID="{C795B1BF-962B-437C-87B8-96864C127770}" presName="Name0" presStyleCnt="0">
        <dgm:presLayoutVars>
          <dgm:dir/>
          <dgm:animLvl val="lvl"/>
          <dgm:resizeHandles val="exact"/>
        </dgm:presLayoutVars>
      </dgm:prSet>
      <dgm:spPr/>
      <dgm:t>
        <a:bodyPr/>
        <a:lstStyle/>
        <a:p>
          <a:endParaRPr lang="en-US"/>
        </a:p>
      </dgm:t>
    </dgm:pt>
    <dgm:pt modelId="{D626DAA4-A4B4-460C-93EA-B41F951CD471}" type="pres">
      <dgm:prSet presAssocID="{96027B8B-1743-4D93-81DC-2E5DE6040034}" presName="linNode" presStyleCnt="0"/>
      <dgm:spPr/>
    </dgm:pt>
    <dgm:pt modelId="{62C81527-CF33-413B-B755-49449F228BE0}" type="pres">
      <dgm:prSet presAssocID="{96027B8B-1743-4D93-81DC-2E5DE6040034}" presName="parentText" presStyleLbl="node1" presStyleIdx="0" presStyleCnt="1">
        <dgm:presLayoutVars>
          <dgm:chMax val="1"/>
          <dgm:bulletEnabled val="1"/>
        </dgm:presLayoutVars>
      </dgm:prSet>
      <dgm:spPr/>
      <dgm:t>
        <a:bodyPr/>
        <a:lstStyle/>
        <a:p>
          <a:endParaRPr lang="en-US"/>
        </a:p>
      </dgm:t>
    </dgm:pt>
    <dgm:pt modelId="{054B2F7D-E0E8-453D-B400-3479E5B0927D}" type="pres">
      <dgm:prSet presAssocID="{96027B8B-1743-4D93-81DC-2E5DE6040034}" presName="descendantText" presStyleLbl="alignAccFollowNode1" presStyleIdx="0" presStyleCnt="1" custScaleY="125000" custLinFactNeighborX="8025" custLinFactNeighborY="127">
        <dgm:presLayoutVars>
          <dgm:bulletEnabled val="1"/>
        </dgm:presLayoutVars>
      </dgm:prSet>
      <dgm:spPr/>
      <dgm:t>
        <a:bodyPr/>
        <a:lstStyle/>
        <a:p>
          <a:endParaRPr lang="en-US"/>
        </a:p>
      </dgm:t>
    </dgm:pt>
  </dgm:ptLst>
  <dgm:cxnLst>
    <dgm:cxn modelId="{43DD48DA-65CD-4F5B-8BFB-8799934336E0}" type="presOf" srcId="{DC87849E-7BE7-4E76-ADC2-25496DD06BBA}" destId="{054B2F7D-E0E8-453D-B400-3479E5B0927D}" srcOrd="0" destOrd="4" presId="urn:microsoft.com/office/officeart/2005/8/layout/vList5"/>
    <dgm:cxn modelId="{8C345324-4C16-4FE1-8C34-87342F962343}" srcId="{C795B1BF-962B-437C-87B8-96864C127770}" destId="{96027B8B-1743-4D93-81DC-2E5DE6040034}" srcOrd="0" destOrd="0" parTransId="{33DA90C3-9566-4E22-B433-D5DADC365971}" sibTransId="{430ABFF0-3518-4259-9C2A-8AABB861472B}"/>
    <dgm:cxn modelId="{ED880128-1E34-432E-8C9C-BDF237B1F025}" type="presOf" srcId="{C795B1BF-962B-437C-87B8-96864C127770}" destId="{3DDCB053-5DD5-4299-949B-44ABD438F152}" srcOrd="0" destOrd="0" presId="urn:microsoft.com/office/officeart/2005/8/layout/vList5"/>
    <dgm:cxn modelId="{9E3B9564-1E69-47BC-A3A8-43E9B76CB0AA}" srcId="{96027B8B-1743-4D93-81DC-2E5DE6040034}" destId="{150B12C4-DD43-4BF8-BF8E-33A52394F72D}" srcOrd="2" destOrd="0" parTransId="{B1A6F9E6-6BB0-446B-8076-A9DE0029B0FD}" sibTransId="{B69632CD-A6D2-4B26-8394-D990D75AE59E}"/>
    <dgm:cxn modelId="{CCFBDF0E-E7DA-42A5-AF80-BF1AC504DEFA}" type="presOf" srcId="{96027B8B-1743-4D93-81DC-2E5DE6040034}" destId="{62C81527-CF33-413B-B755-49449F228BE0}" srcOrd="0" destOrd="0" presId="urn:microsoft.com/office/officeart/2005/8/layout/vList5"/>
    <dgm:cxn modelId="{6086F4AC-DAA2-4C38-AADC-9E46648BC8D6}" type="presOf" srcId="{D1CAC11E-2283-4666-ADF6-82E8D996D0EA}" destId="{054B2F7D-E0E8-453D-B400-3479E5B0927D}" srcOrd="0" destOrd="1" presId="urn:microsoft.com/office/officeart/2005/8/layout/vList5"/>
    <dgm:cxn modelId="{2946CE01-CA24-4923-8A14-2FAC61B5F3AE}" srcId="{96027B8B-1743-4D93-81DC-2E5DE6040034}" destId="{ECCD0960-8085-44B1-AC67-1600B15188AD}" srcOrd="3" destOrd="0" parTransId="{9CFD367E-E8E2-4C64-8CA5-748157D636EE}" sibTransId="{466162F7-7FE1-4E7C-BC0A-68612906FEC3}"/>
    <dgm:cxn modelId="{EE50BAC5-8555-4EA4-AAD5-AD046874BC36}" type="presOf" srcId="{150B12C4-DD43-4BF8-BF8E-33A52394F72D}" destId="{054B2F7D-E0E8-453D-B400-3479E5B0927D}" srcOrd="0" destOrd="2" presId="urn:microsoft.com/office/officeart/2005/8/layout/vList5"/>
    <dgm:cxn modelId="{2764CC8C-2CBF-4EA3-A7DF-6F0E5C375860}" type="presOf" srcId="{ECCD0960-8085-44B1-AC67-1600B15188AD}" destId="{054B2F7D-E0E8-453D-B400-3479E5B0927D}" srcOrd="0" destOrd="3" presId="urn:microsoft.com/office/officeart/2005/8/layout/vList5"/>
    <dgm:cxn modelId="{A8850905-6F17-46AA-A5C9-8ED3D8B8EACB}" srcId="{96027B8B-1743-4D93-81DC-2E5DE6040034}" destId="{DC87849E-7BE7-4E76-ADC2-25496DD06BBA}" srcOrd="4" destOrd="0" parTransId="{405ABE2E-C8DD-4F80-99C1-49B62AEDA6CF}" sibTransId="{E9DDB624-0865-4181-9E9C-708836968A8C}"/>
    <dgm:cxn modelId="{02302D10-22BE-48E1-B8CC-1D2D429650E6}" srcId="{96027B8B-1743-4D93-81DC-2E5DE6040034}" destId="{4814730A-9AC4-4275-9182-6B52BC432028}" srcOrd="0" destOrd="0" parTransId="{DD3B417D-A565-4B8C-B446-12680B37D959}" sibTransId="{925DB71A-B46F-44C0-B636-EE56DD6F7593}"/>
    <dgm:cxn modelId="{11BEB2D6-5B02-4365-AD7D-398A4B76B1E8}" type="presOf" srcId="{4814730A-9AC4-4275-9182-6B52BC432028}" destId="{054B2F7D-E0E8-453D-B400-3479E5B0927D}" srcOrd="0" destOrd="0" presId="urn:microsoft.com/office/officeart/2005/8/layout/vList5"/>
    <dgm:cxn modelId="{499A26B6-FCD6-4F53-87F9-C4E5C511392B}" srcId="{96027B8B-1743-4D93-81DC-2E5DE6040034}" destId="{D1CAC11E-2283-4666-ADF6-82E8D996D0EA}" srcOrd="1" destOrd="0" parTransId="{5882F6A5-D845-4BAC-B532-536F923C7096}" sibTransId="{FA571667-4252-45D2-8A82-AAC39F8B8906}"/>
    <dgm:cxn modelId="{C1B9D03A-0B2C-43D6-AF85-A791C22E9CCE}" type="presParOf" srcId="{3DDCB053-5DD5-4299-949B-44ABD438F152}" destId="{D626DAA4-A4B4-460C-93EA-B41F951CD471}" srcOrd="0" destOrd="0" presId="urn:microsoft.com/office/officeart/2005/8/layout/vList5"/>
    <dgm:cxn modelId="{5D0B1849-FF8E-45CE-A97F-865BFBE83D51}" type="presParOf" srcId="{D626DAA4-A4B4-460C-93EA-B41F951CD471}" destId="{62C81527-CF33-413B-B755-49449F228BE0}" srcOrd="0" destOrd="0" presId="urn:microsoft.com/office/officeart/2005/8/layout/vList5"/>
    <dgm:cxn modelId="{81988D70-E344-4CAB-8CC5-AC96EF3D1D73}" type="presParOf" srcId="{D626DAA4-A4B4-460C-93EA-B41F951CD471}" destId="{054B2F7D-E0E8-453D-B400-3479E5B0927D}"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59C67-AB0A-49B2-9FD9-D8D313294D8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AB7D7EF9-4118-4E0D-BADD-6F086C1E366A}">
      <dgm:prSet/>
      <dgm:spPr/>
      <dgm:t>
        <a:bodyPr/>
        <a:lstStyle/>
        <a:p>
          <a:pPr rtl="0"/>
          <a:r>
            <a:rPr lang="en-US" b="1" dirty="0" smtClean="0">
              <a:solidFill>
                <a:schemeClr val="accent6">
                  <a:lumMod val="75000"/>
                </a:schemeClr>
              </a:solidFill>
            </a:rPr>
            <a:t>Clients with histories of childhood abuse</a:t>
          </a:r>
          <a:endParaRPr lang="en-US" dirty="0">
            <a:solidFill>
              <a:schemeClr val="accent6">
                <a:lumMod val="75000"/>
              </a:schemeClr>
            </a:solidFill>
          </a:endParaRPr>
        </a:p>
      </dgm:t>
    </dgm:pt>
    <dgm:pt modelId="{0D08472E-460B-4BE6-80F8-7120740CD714}" type="parTrans" cxnId="{3BE919FC-9829-40A8-B5A9-91558A6CF6CB}">
      <dgm:prSet/>
      <dgm:spPr/>
      <dgm:t>
        <a:bodyPr/>
        <a:lstStyle/>
        <a:p>
          <a:endParaRPr lang="en-US"/>
        </a:p>
      </dgm:t>
    </dgm:pt>
    <dgm:pt modelId="{F6CA3157-FA80-4D71-9751-FB9B2BF6645A}" type="sibTrans" cxnId="{3BE919FC-9829-40A8-B5A9-91558A6CF6CB}">
      <dgm:prSet/>
      <dgm:spPr/>
      <dgm:t>
        <a:bodyPr/>
        <a:lstStyle/>
        <a:p>
          <a:endParaRPr lang="en-US"/>
        </a:p>
      </dgm:t>
    </dgm:pt>
    <dgm:pt modelId="{58AFAAEC-309C-41CB-AAC7-1F8C73EC9B38}">
      <dgm:prSet custT="1"/>
      <dgm:spPr/>
      <dgm:t>
        <a:bodyPr/>
        <a:lstStyle/>
        <a:p>
          <a:pPr rtl="0"/>
          <a:r>
            <a:rPr lang="en-US" sz="1600" b="1" i="0" dirty="0" smtClean="0"/>
            <a:t>Earlier first admissions</a:t>
          </a:r>
          <a:endParaRPr lang="en-US" sz="1600" b="1" i="0" dirty="0"/>
        </a:p>
      </dgm:t>
    </dgm:pt>
    <dgm:pt modelId="{31DF8B5A-4F8B-47A0-9B64-3E61BB88DFB6}" type="parTrans" cxnId="{BF2D0F43-4891-4863-89D2-C89A62630EF3}">
      <dgm:prSet/>
      <dgm:spPr/>
      <dgm:t>
        <a:bodyPr/>
        <a:lstStyle/>
        <a:p>
          <a:endParaRPr lang="en-US"/>
        </a:p>
      </dgm:t>
    </dgm:pt>
    <dgm:pt modelId="{D219F01D-4019-4EE2-9880-9144D1C33A69}" type="sibTrans" cxnId="{BF2D0F43-4891-4863-89D2-C89A62630EF3}">
      <dgm:prSet/>
      <dgm:spPr/>
      <dgm:t>
        <a:bodyPr/>
        <a:lstStyle/>
        <a:p>
          <a:endParaRPr lang="en-US"/>
        </a:p>
      </dgm:t>
    </dgm:pt>
    <dgm:pt modelId="{9629585A-7CFD-4BCD-A524-C1D77D8F6B0E}">
      <dgm:prSet custT="1"/>
      <dgm:spPr/>
      <dgm:t>
        <a:bodyPr/>
        <a:lstStyle/>
        <a:p>
          <a:pPr rtl="0"/>
          <a:r>
            <a:rPr lang="en-US" sz="1600" b="1" i="0" dirty="0" smtClean="0"/>
            <a:t>More frequent and longer hospital stays</a:t>
          </a:r>
          <a:endParaRPr lang="en-US" sz="1600" b="1" i="0" dirty="0"/>
        </a:p>
      </dgm:t>
    </dgm:pt>
    <dgm:pt modelId="{13FAB1DD-9051-4DEA-84A2-90F3A1BD75C9}" type="parTrans" cxnId="{0AAC0AC7-C3FF-4FDA-BBFB-8ABA3905D743}">
      <dgm:prSet/>
      <dgm:spPr/>
      <dgm:t>
        <a:bodyPr/>
        <a:lstStyle/>
        <a:p>
          <a:endParaRPr lang="en-US"/>
        </a:p>
      </dgm:t>
    </dgm:pt>
    <dgm:pt modelId="{3617C4FE-6036-48EB-A439-D7B8FEF76847}" type="sibTrans" cxnId="{0AAC0AC7-C3FF-4FDA-BBFB-8ABA3905D743}">
      <dgm:prSet/>
      <dgm:spPr/>
      <dgm:t>
        <a:bodyPr/>
        <a:lstStyle/>
        <a:p>
          <a:endParaRPr lang="en-US"/>
        </a:p>
      </dgm:t>
    </dgm:pt>
    <dgm:pt modelId="{63F7E030-BCA5-44D6-9216-612EE1012FDB}">
      <dgm:prSet custT="1"/>
      <dgm:spPr/>
      <dgm:t>
        <a:bodyPr/>
        <a:lstStyle/>
        <a:p>
          <a:pPr rtl="0"/>
          <a:r>
            <a:rPr lang="en-US" sz="1600" b="1" i="0" dirty="0" smtClean="0"/>
            <a:t>More time in seclusion or restraint</a:t>
          </a:r>
          <a:endParaRPr lang="en-US" sz="1600" b="1" i="0" dirty="0"/>
        </a:p>
      </dgm:t>
    </dgm:pt>
    <dgm:pt modelId="{DBAB5E80-CC79-4947-BEF2-DD105243543A}" type="parTrans" cxnId="{C078AC69-647F-4668-9273-80731F806082}">
      <dgm:prSet/>
      <dgm:spPr/>
      <dgm:t>
        <a:bodyPr/>
        <a:lstStyle/>
        <a:p>
          <a:endParaRPr lang="en-US"/>
        </a:p>
      </dgm:t>
    </dgm:pt>
    <dgm:pt modelId="{69CADAA5-0000-40D1-A675-6F99585B6EFD}" type="sibTrans" cxnId="{C078AC69-647F-4668-9273-80731F806082}">
      <dgm:prSet/>
      <dgm:spPr/>
      <dgm:t>
        <a:bodyPr/>
        <a:lstStyle/>
        <a:p>
          <a:endParaRPr lang="en-US"/>
        </a:p>
      </dgm:t>
    </dgm:pt>
    <dgm:pt modelId="{71AB8694-1D9A-4A95-A357-D80B97EEA522}">
      <dgm:prSet custT="1"/>
      <dgm:spPr/>
      <dgm:t>
        <a:bodyPr/>
        <a:lstStyle/>
        <a:p>
          <a:pPr rtl="0"/>
          <a:r>
            <a:rPr lang="en-US" sz="1600" b="1" i="0" dirty="0" smtClean="0"/>
            <a:t>Greater likelihood of self-injury or suicide attempt</a:t>
          </a:r>
          <a:endParaRPr lang="en-US" sz="1600" b="1" i="0" dirty="0"/>
        </a:p>
      </dgm:t>
    </dgm:pt>
    <dgm:pt modelId="{ECB7DEE8-7FF3-425C-9181-16318582902F}" type="parTrans" cxnId="{1316FA59-24A3-47E1-B19B-13ED010425F9}">
      <dgm:prSet/>
      <dgm:spPr/>
      <dgm:t>
        <a:bodyPr/>
        <a:lstStyle/>
        <a:p>
          <a:endParaRPr lang="en-US"/>
        </a:p>
      </dgm:t>
    </dgm:pt>
    <dgm:pt modelId="{1611BDEB-0DC4-4C35-B724-C36618528D36}" type="sibTrans" cxnId="{1316FA59-24A3-47E1-B19B-13ED010425F9}">
      <dgm:prSet/>
      <dgm:spPr/>
      <dgm:t>
        <a:bodyPr/>
        <a:lstStyle/>
        <a:p>
          <a:endParaRPr lang="en-US"/>
        </a:p>
      </dgm:t>
    </dgm:pt>
    <dgm:pt modelId="{8DCB4B9B-6C45-4C4D-AEE7-819FB4438982}">
      <dgm:prSet custT="1"/>
      <dgm:spPr/>
      <dgm:t>
        <a:bodyPr/>
        <a:lstStyle/>
        <a:p>
          <a:pPr rtl="0"/>
          <a:r>
            <a:rPr lang="en-US" sz="1600" b="1" i="0" dirty="0" smtClean="0"/>
            <a:t>More medication use</a:t>
          </a:r>
          <a:endParaRPr lang="en-US" sz="1600" b="1" i="0" dirty="0"/>
        </a:p>
      </dgm:t>
    </dgm:pt>
    <dgm:pt modelId="{2473FF96-2B64-4BA5-947B-AD3078B20793}" type="parTrans" cxnId="{49B4BF10-F51D-4ED4-B84E-2321DA5E5A0E}">
      <dgm:prSet/>
      <dgm:spPr/>
      <dgm:t>
        <a:bodyPr/>
        <a:lstStyle/>
        <a:p>
          <a:endParaRPr lang="en-US"/>
        </a:p>
      </dgm:t>
    </dgm:pt>
    <dgm:pt modelId="{DD406FE9-EEE5-44A1-9AB3-49C10EF15B7A}" type="sibTrans" cxnId="{49B4BF10-F51D-4ED4-B84E-2321DA5E5A0E}">
      <dgm:prSet/>
      <dgm:spPr/>
      <dgm:t>
        <a:bodyPr/>
        <a:lstStyle/>
        <a:p>
          <a:endParaRPr lang="en-US"/>
        </a:p>
      </dgm:t>
    </dgm:pt>
    <dgm:pt modelId="{879A252A-8D46-47EC-A268-66EE6C5689CA}">
      <dgm:prSet custT="1"/>
      <dgm:spPr/>
      <dgm:t>
        <a:bodyPr/>
        <a:lstStyle/>
        <a:p>
          <a:pPr rtl="0"/>
          <a:r>
            <a:rPr lang="en-US" sz="1600" b="1" i="0" dirty="0" smtClean="0"/>
            <a:t>More severe symptoms </a:t>
          </a:r>
          <a:r>
            <a:rPr lang="en-US" sz="1100" b="1" i="0" dirty="0" smtClean="0"/>
            <a:t>(Read et al, 2005)</a:t>
          </a:r>
          <a:endParaRPr lang="en-US" sz="1600" b="1" i="0" dirty="0"/>
        </a:p>
      </dgm:t>
    </dgm:pt>
    <dgm:pt modelId="{EA508F92-F8F4-4299-8631-FF494E9ADEE7}" type="parTrans" cxnId="{622DEAE4-D8B2-4DC0-8293-1FBC5040C384}">
      <dgm:prSet/>
      <dgm:spPr/>
      <dgm:t>
        <a:bodyPr/>
        <a:lstStyle/>
        <a:p>
          <a:endParaRPr lang="en-US"/>
        </a:p>
      </dgm:t>
    </dgm:pt>
    <dgm:pt modelId="{D6DB5BCB-04AE-4C9F-94B2-DC6A1A8D5BB9}" type="sibTrans" cxnId="{622DEAE4-D8B2-4DC0-8293-1FBC5040C384}">
      <dgm:prSet/>
      <dgm:spPr/>
      <dgm:t>
        <a:bodyPr/>
        <a:lstStyle/>
        <a:p>
          <a:endParaRPr lang="en-US"/>
        </a:p>
      </dgm:t>
    </dgm:pt>
    <dgm:pt modelId="{8C2DE0B7-EF64-430C-A4ED-FEB2F3E188F9}">
      <dgm:prSet custT="1"/>
      <dgm:spPr/>
      <dgm:t>
        <a:bodyPr/>
        <a:lstStyle/>
        <a:p>
          <a:pPr rtl="0"/>
          <a:endParaRPr lang="en-US" sz="1600" b="1" i="0" dirty="0"/>
        </a:p>
      </dgm:t>
    </dgm:pt>
    <dgm:pt modelId="{1C7160E8-6825-44ED-A37E-687F255BD63E}" type="parTrans" cxnId="{696B15F4-24DC-4A95-89C8-F0CF2D628EF5}">
      <dgm:prSet/>
      <dgm:spPr/>
      <dgm:t>
        <a:bodyPr/>
        <a:lstStyle/>
        <a:p>
          <a:endParaRPr lang="en-US"/>
        </a:p>
      </dgm:t>
    </dgm:pt>
    <dgm:pt modelId="{D6BBD80F-22C9-4949-B7B6-E03471AE0194}" type="sibTrans" cxnId="{696B15F4-24DC-4A95-89C8-F0CF2D628EF5}">
      <dgm:prSet/>
      <dgm:spPr/>
      <dgm:t>
        <a:bodyPr/>
        <a:lstStyle/>
        <a:p>
          <a:endParaRPr lang="en-US"/>
        </a:p>
      </dgm:t>
    </dgm:pt>
    <dgm:pt modelId="{C6FAF969-C0AE-4B35-BDF7-446B31925CC7}">
      <dgm:prSet custT="1"/>
      <dgm:spPr/>
      <dgm:t>
        <a:bodyPr/>
        <a:lstStyle/>
        <a:p>
          <a:pPr rtl="0"/>
          <a:endParaRPr lang="en-US" sz="1600" b="1" i="0" dirty="0"/>
        </a:p>
      </dgm:t>
    </dgm:pt>
    <dgm:pt modelId="{5C09A436-EB7A-4130-B9BB-785D0D718B82}" type="parTrans" cxnId="{B44C8273-8BCE-47B0-9850-959D8443E3B8}">
      <dgm:prSet/>
      <dgm:spPr/>
      <dgm:t>
        <a:bodyPr/>
        <a:lstStyle/>
        <a:p>
          <a:endParaRPr lang="en-US"/>
        </a:p>
      </dgm:t>
    </dgm:pt>
    <dgm:pt modelId="{2426CF3E-8048-48D1-977D-CA012EB26467}" type="sibTrans" cxnId="{B44C8273-8BCE-47B0-9850-959D8443E3B8}">
      <dgm:prSet/>
      <dgm:spPr/>
      <dgm:t>
        <a:bodyPr/>
        <a:lstStyle/>
        <a:p>
          <a:endParaRPr lang="en-US"/>
        </a:p>
      </dgm:t>
    </dgm:pt>
    <dgm:pt modelId="{ED5B7950-4855-4D3D-B1DF-0A10C04EB68F}">
      <dgm:prSet custT="1"/>
      <dgm:spPr/>
      <dgm:t>
        <a:bodyPr/>
        <a:lstStyle/>
        <a:p>
          <a:pPr rtl="0"/>
          <a:endParaRPr lang="en-US" sz="1600" b="1" i="0" dirty="0"/>
        </a:p>
      </dgm:t>
    </dgm:pt>
    <dgm:pt modelId="{AB970F26-B79E-47AA-B6CC-75C15A359E40}" type="parTrans" cxnId="{8614C894-9822-49B9-86C5-C7C44D842AE3}">
      <dgm:prSet/>
      <dgm:spPr/>
      <dgm:t>
        <a:bodyPr/>
        <a:lstStyle/>
        <a:p>
          <a:endParaRPr lang="en-US"/>
        </a:p>
      </dgm:t>
    </dgm:pt>
    <dgm:pt modelId="{CB02399F-8D1E-48B7-8D74-2F9BFCE56520}" type="sibTrans" cxnId="{8614C894-9822-49B9-86C5-C7C44D842AE3}">
      <dgm:prSet/>
      <dgm:spPr/>
      <dgm:t>
        <a:bodyPr/>
        <a:lstStyle/>
        <a:p>
          <a:endParaRPr lang="en-US"/>
        </a:p>
      </dgm:t>
    </dgm:pt>
    <dgm:pt modelId="{5E20BB1D-ED49-4FCD-BA22-8340216240B6}">
      <dgm:prSet custT="1"/>
      <dgm:spPr/>
      <dgm:t>
        <a:bodyPr/>
        <a:lstStyle/>
        <a:p>
          <a:pPr rtl="0"/>
          <a:endParaRPr lang="en-US" sz="1600" b="1" i="0" dirty="0"/>
        </a:p>
      </dgm:t>
    </dgm:pt>
    <dgm:pt modelId="{7EB2BC26-0484-4823-9FDC-C3C880E96ACC}" type="parTrans" cxnId="{DF5830B8-7CD2-4DA7-9DC7-A5F37D2F43B1}">
      <dgm:prSet/>
      <dgm:spPr/>
      <dgm:t>
        <a:bodyPr/>
        <a:lstStyle/>
        <a:p>
          <a:endParaRPr lang="en-US"/>
        </a:p>
      </dgm:t>
    </dgm:pt>
    <dgm:pt modelId="{4742E7CC-24C2-4C39-9EAC-493079185996}" type="sibTrans" cxnId="{DF5830B8-7CD2-4DA7-9DC7-A5F37D2F43B1}">
      <dgm:prSet/>
      <dgm:spPr/>
      <dgm:t>
        <a:bodyPr/>
        <a:lstStyle/>
        <a:p>
          <a:endParaRPr lang="en-US"/>
        </a:p>
      </dgm:t>
    </dgm:pt>
    <dgm:pt modelId="{FBC9A1C2-F700-4CB9-A626-CD592CE2D8DA}">
      <dgm:prSet custT="1"/>
      <dgm:spPr/>
      <dgm:t>
        <a:bodyPr/>
        <a:lstStyle/>
        <a:p>
          <a:pPr rtl="0"/>
          <a:endParaRPr lang="en-US" sz="1600" b="1" i="0" dirty="0"/>
        </a:p>
      </dgm:t>
    </dgm:pt>
    <dgm:pt modelId="{597BB606-A794-4EAC-9506-FE7F75C134EC}" type="parTrans" cxnId="{478A2684-57C1-4A4C-AE1C-B0C6CD3BDA35}">
      <dgm:prSet/>
      <dgm:spPr/>
      <dgm:t>
        <a:bodyPr/>
        <a:lstStyle/>
        <a:p>
          <a:endParaRPr lang="en-US"/>
        </a:p>
      </dgm:t>
    </dgm:pt>
    <dgm:pt modelId="{22C0355F-05B5-4134-BBDA-6EE3B90C90B9}" type="sibTrans" cxnId="{478A2684-57C1-4A4C-AE1C-B0C6CD3BDA35}">
      <dgm:prSet/>
      <dgm:spPr/>
      <dgm:t>
        <a:bodyPr/>
        <a:lstStyle/>
        <a:p>
          <a:endParaRPr lang="en-US"/>
        </a:p>
      </dgm:t>
    </dgm:pt>
    <dgm:pt modelId="{1B8343A1-59DB-4BD9-BAA4-B233A2F572F2}" type="pres">
      <dgm:prSet presAssocID="{92759C67-AB0A-49B2-9FD9-D8D313294D84}" presName="Name0" presStyleCnt="0">
        <dgm:presLayoutVars>
          <dgm:chMax val="7"/>
          <dgm:dir/>
          <dgm:animLvl val="lvl"/>
          <dgm:resizeHandles val="exact"/>
        </dgm:presLayoutVars>
      </dgm:prSet>
      <dgm:spPr/>
      <dgm:t>
        <a:bodyPr/>
        <a:lstStyle/>
        <a:p>
          <a:endParaRPr lang="en-US"/>
        </a:p>
      </dgm:t>
    </dgm:pt>
    <dgm:pt modelId="{327551AA-5D73-439C-81F1-50B371DE0C71}" type="pres">
      <dgm:prSet presAssocID="{AB7D7EF9-4118-4E0D-BADD-6F086C1E366A}" presName="circle1" presStyleLbl="node1" presStyleIdx="0" presStyleCnt="1"/>
      <dgm:spPr/>
    </dgm:pt>
    <dgm:pt modelId="{FE2F084E-8527-44AB-BCE0-E4E7D4BBEE8A}" type="pres">
      <dgm:prSet presAssocID="{AB7D7EF9-4118-4E0D-BADD-6F086C1E366A}" presName="space" presStyleCnt="0"/>
      <dgm:spPr/>
    </dgm:pt>
    <dgm:pt modelId="{6E9ECDE2-4D95-447C-9F47-3C8285B0951F}" type="pres">
      <dgm:prSet presAssocID="{AB7D7EF9-4118-4E0D-BADD-6F086C1E366A}" presName="rect1" presStyleLbl="alignAcc1" presStyleIdx="0" presStyleCnt="1" custScaleX="114554"/>
      <dgm:spPr/>
      <dgm:t>
        <a:bodyPr/>
        <a:lstStyle/>
        <a:p>
          <a:endParaRPr lang="en-US"/>
        </a:p>
      </dgm:t>
    </dgm:pt>
    <dgm:pt modelId="{7468355A-B44E-4A73-A8E1-EE48CF979132}" type="pres">
      <dgm:prSet presAssocID="{AB7D7EF9-4118-4E0D-BADD-6F086C1E366A}" presName="rect1ParTx" presStyleLbl="alignAcc1" presStyleIdx="0" presStyleCnt="1">
        <dgm:presLayoutVars>
          <dgm:chMax val="1"/>
          <dgm:bulletEnabled val="1"/>
        </dgm:presLayoutVars>
      </dgm:prSet>
      <dgm:spPr/>
      <dgm:t>
        <a:bodyPr/>
        <a:lstStyle/>
        <a:p>
          <a:endParaRPr lang="en-US"/>
        </a:p>
      </dgm:t>
    </dgm:pt>
    <dgm:pt modelId="{9ACFC4A9-6EDA-49C2-AD97-33E4877F4D9F}" type="pres">
      <dgm:prSet presAssocID="{AB7D7EF9-4118-4E0D-BADD-6F086C1E366A}" presName="rect1ChTx" presStyleLbl="alignAcc1" presStyleIdx="0" presStyleCnt="1">
        <dgm:presLayoutVars>
          <dgm:bulletEnabled val="1"/>
        </dgm:presLayoutVars>
      </dgm:prSet>
      <dgm:spPr/>
      <dgm:t>
        <a:bodyPr/>
        <a:lstStyle/>
        <a:p>
          <a:endParaRPr lang="en-US"/>
        </a:p>
      </dgm:t>
    </dgm:pt>
  </dgm:ptLst>
  <dgm:cxnLst>
    <dgm:cxn modelId="{832DD812-4C0E-435C-BEED-9A60543B8F29}" type="presOf" srcId="{879A252A-8D46-47EC-A268-66EE6C5689CA}" destId="{9ACFC4A9-6EDA-49C2-AD97-33E4877F4D9F}" srcOrd="0" destOrd="10" presId="urn:microsoft.com/office/officeart/2005/8/layout/target3"/>
    <dgm:cxn modelId="{15DC2584-38C2-4F5A-8D29-8964DE5FE5EF}" type="presOf" srcId="{71AB8694-1D9A-4A95-A357-D80B97EEA522}" destId="{9ACFC4A9-6EDA-49C2-AD97-33E4877F4D9F}" srcOrd="0" destOrd="6" presId="urn:microsoft.com/office/officeart/2005/8/layout/target3"/>
    <dgm:cxn modelId="{696B15F4-24DC-4A95-89C8-F0CF2D628EF5}" srcId="{AB7D7EF9-4118-4E0D-BADD-6F086C1E366A}" destId="{8C2DE0B7-EF64-430C-A4ED-FEB2F3E188F9}" srcOrd="1" destOrd="0" parTransId="{1C7160E8-6825-44ED-A37E-687F255BD63E}" sibTransId="{D6BBD80F-22C9-4949-B7B6-E03471AE0194}"/>
    <dgm:cxn modelId="{ACE365BF-C497-41AB-B640-73EEA0C0D8D3}" type="presOf" srcId="{5E20BB1D-ED49-4FCD-BA22-8340216240B6}" destId="{9ACFC4A9-6EDA-49C2-AD97-33E4877F4D9F}" srcOrd="0" destOrd="7" presId="urn:microsoft.com/office/officeart/2005/8/layout/target3"/>
    <dgm:cxn modelId="{7763BF93-78AA-4BC8-A5BE-8FF8139898DE}" type="presOf" srcId="{92759C67-AB0A-49B2-9FD9-D8D313294D84}" destId="{1B8343A1-59DB-4BD9-BAA4-B233A2F572F2}" srcOrd="0" destOrd="0" presId="urn:microsoft.com/office/officeart/2005/8/layout/target3"/>
    <dgm:cxn modelId="{B44C8273-8BCE-47B0-9850-959D8443E3B8}" srcId="{AB7D7EF9-4118-4E0D-BADD-6F086C1E366A}" destId="{C6FAF969-C0AE-4B35-BDF7-446B31925CC7}" srcOrd="3" destOrd="0" parTransId="{5C09A436-EB7A-4130-B9BB-785D0D718B82}" sibTransId="{2426CF3E-8048-48D1-977D-CA012EB26467}"/>
    <dgm:cxn modelId="{C078AC69-647F-4668-9273-80731F806082}" srcId="{AB7D7EF9-4118-4E0D-BADD-6F086C1E366A}" destId="{63F7E030-BCA5-44D6-9216-612EE1012FDB}" srcOrd="4" destOrd="0" parTransId="{DBAB5E80-CC79-4947-BEF2-DD105243543A}" sibTransId="{69CADAA5-0000-40D1-A675-6F99585B6EFD}"/>
    <dgm:cxn modelId="{1316FA59-24A3-47E1-B19B-13ED010425F9}" srcId="{AB7D7EF9-4118-4E0D-BADD-6F086C1E366A}" destId="{71AB8694-1D9A-4A95-A357-D80B97EEA522}" srcOrd="6" destOrd="0" parTransId="{ECB7DEE8-7FF3-425C-9181-16318582902F}" sibTransId="{1611BDEB-0DC4-4C35-B724-C36618528D36}"/>
    <dgm:cxn modelId="{ABB92653-C409-47E0-B679-F932F8BB913C}" type="presOf" srcId="{63F7E030-BCA5-44D6-9216-612EE1012FDB}" destId="{9ACFC4A9-6EDA-49C2-AD97-33E4877F4D9F}" srcOrd="0" destOrd="4" presId="urn:microsoft.com/office/officeart/2005/8/layout/target3"/>
    <dgm:cxn modelId="{C6ED579C-CE4C-4E91-B942-55F12205B571}" type="presOf" srcId="{AB7D7EF9-4118-4E0D-BADD-6F086C1E366A}" destId="{7468355A-B44E-4A73-A8E1-EE48CF979132}" srcOrd="1" destOrd="0" presId="urn:microsoft.com/office/officeart/2005/8/layout/target3"/>
    <dgm:cxn modelId="{1AED8C2C-8BDC-4A3B-AF38-3FEA78B495AC}" type="presOf" srcId="{AB7D7EF9-4118-4E0D-BADD-6F086C1E366A}" destId="{6E9ECDE2-4D95-447C-9F47-3C8285B0951F}" srcOrd="0" destOrd="0" presId="urn:microsoft.com/office/officeart/2005/8/layout/target3"/>
    <dgm:cxn modelId="{9E020E66-B0C8-4CCF-ACEA-81FA7E6B1E78}" type="presOf" srcId="{58AFAAEC-309C-41CB-AAC7-1F8C73EC9B38}" destId="{9ACFC4A9-6EDA-49C2-AD97-33E4877F4D9F}" srcOrd="0" destOrd="0" presId="urn:microsoft.com/office/officeart/2005/8/layout/target3"/>
    <dgm:cxn modelId="{8614C894-9822-49B9-86C5-C7C44D842AE3}" srcId="{AB7D7EF9-4118-4E0D-BADD-6F086C1E366A}" destId="{ED5B7950-4855-4D3D-B1DF-0A10C04EB68F}" srcOrd="5" destOrd="0" parTransId="{AB970F26-B79E-47AA-B6CC-75C15A359E40}" sibTransId="{CB02399F-8D1E-48B7-8D74-2F9BFCE56520}"/>
    <dgm:cxn modelId="{49B4BF10-F51D-4ED4-B84E-2321DA5E5A0E}" srcId="{AB7D7EF9-4118-4E0D-BADD-6F086C1E366A}" destId="{8DCB4B9B-6C45-4C4D-AEE7-819FB4438982}" srcOrd="8" destOrd="0" parTransId="{2473FF96-2B64-4BA5-947B-AD3078B20793}" sibTransId="{DD406FE9-EEE5-44A1-9AB3-49C10EF15B7A}"/>
    <dgm:cxn modelId="{2BB809EE-412D-470D-8F68-EBB3DDFA8E44}" type="presOf" srcId="{FBC9A1C2-F700-4CB9-A626-CD592CE2D8DA}" destId="{9ACFC4A9-6EDA-49C2-AD97-33E4877F4D9F}" srcOrd="0" destOrd="9" presId="urn:microsoft.com/office/officeart/2005/8/layout/target3"/>
    <dgm:cxn modelId="{3BE919FC-9829-40A8-B5A9-91558A6CF6CB}" srcId="{92759C67-AB0A-49B2-9FD9-D8D313294D84}" destId="{AB7D7EF9-4118-4E0D-BADD-6F086C1E366A}" srcOrd="0" destOrd="0" parTransId="{0D08472E-460B-4BE6-80F8-7120740CD714}" sibTransId="{F6CA3157-FA80-4D71-9751-FB9B2BF6645A}"/>
    <dgm:cxn modelId="{35B76296-126D-454A-8B69-6B4E576B0A24}" type="presOf" srcId="{8DCB4B9B-6C45-4C4D-AEE7-819FB4438982}" destId="{9ACFC4A9-6EDA-49C2-AD97-33E4877F4D9F}" srcOrd="0" destOrd="8" presId="urn:microsoft.com/office/officeart/2005/8/layout/target3"/>
    <dgm:cxn modelId="{BF2D0F43-4891-4863-89D2-C89A62630EF3}" srcId="{AB7D7EF9-4118-4E0D-BADD-6F086C1E366A}" destId="{58AFAAEC-309C-41CB-AAC7-1F8C73EC9B38}" srcOrd="0" destOrd="0" parTransId="{31DF8B5A-4F8B-47A0-9B64-3E61BB88DFB6}" sibTransId="{D219F01D-4019-4EE2-9880-9144D1C33A69}"/>
    <dgm:cxn modelId="{622DEAE4-D8B2-4DC0-8293-1FBC5040C384}" srcId="{AB7D7EF9-4118-4E0D-BADD-6F086C1E366A}" destId="{879A252A-8D46-47EC-A268-66EE6C5689CA}" srcOrd="10" destOrd="0" parTransId="{EA508F92-F8F4-4299-8631-FF494E9ADEE7}" sibTransId="{D6DB5BCB-04AE-4C9F-94B2-DC6A1A8D5BB9}"/>
    <dgm:cxn modelId="{0AAC0AC7-C3FF-4FDA-BBFB-8ABA3905D743}" srcId="{AB7D7EF9-4118-4E0D-BADD-6F086C1E366A}" destId="{9629585A-7CFD-4BCD-A524-C1D77D8F6B0E}" srcOrd="2" destOrd="0" parTransId="{13FAB1DD-9051-4DEA-84A2-90F3A1BD75C9}" sibTransId="{3617C4FE-6036-48EB-A439-D7B8FEF76847}"/>
    <dgm:cxn modelId="{6434412A-E81D-4ACC-A417-ABDE2BA8133F}" type="presOf" srcId="{ED5B7950-4855-4D3D-B1DF-0A10C04EB68F}" destId="{9ACFC4A9-6EDA-49C2-AD97-33E4877F4D9F}" srcOrd="0" destOrd="5" presId="urn:microsoft.com/office/officeart/2005/8/layout/target3"/>
    <dgm:cxn modelId="{478A2684-57C1-4A4C-AE1C-B0C6CD3BDA35}" srcId="{AB7D7EF9-4118-4E0D-BADD-6F086C1E366A}" destId="{FBC9A1C2-F700-4CB9-A626-CD592CE2D8DA}" srcOrd="9" destOrd="0" parTransId="{597BB606-A794-4EAC-9506-FE7F75C134EC}" sibTransId="{22C0355F-05B5-4134-BBDA-6EE3B90C90B9}"/>
    <dgm:cxn modelId="{BFBEEBB9-C89E-4676-82E3-CEC896DD3B39}" type="presOf" srcId="{9629585A-7CFD-4BCD-A524-C1D77D8F6B0E}" destId="{9ACFC4A9-6EDA-49C2-AD97-33E4877F4D9F}" srcOrd="0" destOrd="2" presId="urn:microsoft.com/office/officeart/2005/8/layout/target3"/>
    <dgm:cxn modelId="{DF5830B8-7CD2-4DA7-9DC7-A5F37D2F43B1}" srcId="{AB7D7EF9-4118-4E0D-BADD-6F086C1E366A}" destId="{5E20BB1D-ED49-4FCD-BA22-8340216240B6}" srcOrd="7" destOrd="0" parTransId="{7EB2BC26-0484-4823-9FDC-C3C880E96ACC}" sibTransId="{4742E7CC-24C2-4C39-9EAC-493079185996}"/>
    <dgm:cxn modelId="{F9EC2889-2AF1-4971-9A21-BC377325BCCC}" type="presOf" srcId="{8C2DE0B7-EF64-430C-A4ED-FEB2F3E188F9}" destId="{9ACFC4A9-6EDA-49C2-AD97-33E4877F4D9F}" srcOrd="0" destOrd="1" presId="urn:microsoft.com/office/officeart/2005/8/layout/target3"/>
    <dgm:cxn modelId="{5FE53A08-1062-4FB4-862B-AF82338B0C4F}" type="presOf" srcId="{C6FAF969-C0AE-4B35-BDF7-446B31925CC7}" destId="{9ACFC4A9-6EDA-49C2-AD97-33E4877F4D9F}" srcOrd="0" destOrd="3" presId="urn:microsoft.com/office/officeart/2005/8/layout/target3"/>
    <dgm:cxn modelId="{54312484-FC1E-498A-9AA7-6F6BE52444D9}" type="presParOf" srcId="{1B8343A1-59DB-4BD9-BAA4-B233A2F572F2}" destId="{327551AA-5D73-439C-81F1-50B371DE0C71}" srcOrd="0" destOrd="0" presId="urn:microsoft.com/office/officeart/2005/8/layout/target3"/>
    <dgm:cxn modelId="{31E4131A-C82F-4FE9-94BF-3F52135A92B5}" type="presParOf" srcId="{1B8343A1-59DB-4BD9-BAA4-B233A2F572F2}" destId="{FE2F084E-8527-44AB-BCE0-E4E7D4BBEE8A}" srcOrd="1" destOrd="0" presId="urn:microsoft.com/office/officeart/2005/8/layout/target3"/>
    <dgm:cxn modelId="{AAC15524-156E-4B23-BD20-D4E0DE641D3A}" type="presParOf" srcId="{1B8343A1-59DB-4BD9-BAA4-B233A2F572F2}" destId="{6E9ECDE2-4D95-447C-9F47-3C8285B0951F}" srcOrd="2" destOrd="0" presId="urn:microsoft.com/office/officeart/2005/8/layout/target3"/>
    <dgm:cxn modelId="{53084F39-7EFE-4BE7-9A6E-7582E4C45746}" type="presParOf" srcId="{1B8343A1-59DB-4BD9-BAA4-B233A2F572F2}" destId="{7468355A-B44E-4A73-A8E1-EE48CF979132}" srcOrd="3" destOrd="0" presId="urn:microsoft.com/office/officeart/2005/8/layout/target3"/>
    <dgm:cxn modelId="{29059EC7-104B-4C0A-B522-4B8E90C916CA}" type="presParOf" srcId="{1B8343A1-59DB-4BD9-BAA4-B233A2F572F2}" destId="{9ACFC4A9-6EDA-49C2-AD97-33E4877F4D9F}" srcOrd="4"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6FA0C-6A55-4BD1-9B98-5F8A30850E23}">
      <dsp:nvSpPr>
        <dsp:cNvPr id="0" name=""/>
        <dsp:cNvSpPr/>
      </dsp:nvSpPr>
      <dsp:spPr>
        <a:xfrm>
          <a:off x="1473" y="117857"/>
          <a:ext cx="2956619" cy="11826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b="1" kern="1200" dirty="0" smtClean="0"/>
            <a:t>Underlying question = </a:t>
          </a:r>
          <a:endParaRPr lang="en-US" sz="2000" kern="1200" dirty="0"/>
        </a:p>
      </dsp:txBody>
      <dsp:txXfrm>
        <a:off x="1473" y="117857"/>
        <a:ext cx="2956619" cy="1182647"/>
      </dsp:txXfrm>
    </dsp:sp>
    <dsp:sp modelId="{65A846CA-B6A9-4361-BA52-185DB1703351}">
      <dsp:nvSpPr>
        <dsp:cNvPr id="0" name=""/>
        <dsp:cNvSpPr/>
      </dsp:nvSpPr>
      <dsp:spPr>
        <a:xfrm>
          <a:off x="2573732" y="218382"/>
          <a:ext cx="2453994" cy="98159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smtClean="0"/>
            <a:t>“What happened to you?”</a:t>
          </a:r>
          <a:endParaRPr lang="en-US" sz="1800" kern="1200"/>
        </a:p>
      </dsp:txBody>
      <dsp:txXfrm>
        <a:off x="2573732" y="218382"/>
        <a:ext cx="2453994" cy="981597"/>
      </dsp:txXfrm>
    </dsp:sp>
    <dsp:sp modelId="{8A5A257D-FA80-4F9A-A61B-6D2E7A056520}">
      <dsp:nvSpPr>
        <dsp:cNvPr id="0" name=""/>
        <dsp:cNvSpPr/>
      </dsp:nvSpPr>
      <dsp:spPr>
        <a:xfrm>
          <a:off x="1473" y="1466076"/>
          <a:ext cx="2956619" cy="11826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b="1" kern="1200" dirty="0" smtClean="0"/>
            <a:t>Symptoms = </a:t>
          </a:r>
          <a:endParaRPr lang="en-US" sz="2000" kern="1200" dirty="0"/>
        </a:p>
      </dsp:txBody>
      <dsp:txXfrm>
        <a:off x="1473" y="1466076"/>
        <a:ext cx="2956619" cy="1182647"/>
      </dsp:txXfrm>
    </dsp:sp>
    <dsp:sp modelId="{B40296CB-1BD3-4AD1-96B5-A790B3E48E2D}">
      <dsp:nvSpPr>
        <dsp:cNvPr id="0" name=""/>
        <dsp:cNvSpPr/>
      </dsp:nvSpPr>
      <dsp:spPr>
        <a:xfrm>
          <a:off x="2573732" y="1566601"/>
          <a:ext cx="2453994" cy="98159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u="none" kern="1200" dirty="0" smtClean="0"/>
            <a:t>Adaptations</a:t>
          </a:r>
          <a:r>
            <a:rPr lang="en-US" sz="1800" b="1" kern="1200" dirty="0" smtClean="0"/>
            <a:t> to traumatic events</a:t>
          </a:r>
          <a:endParaRPr lang="en-US" sz="1800" kern="1200" dirty="0"/>
        </a:p>
      </dsp:txBody>
      <dsp:txXfrm>
        <a:off x="2573732" y="1566601"/>
        <a:ext cx="2453994" cy="981597"/>
      </dsp:txXfrm>
    </dsp:sp>
    <dsp:sp modelId="{2D16D735-DA10-44BE-A982-D92D3D9867A2}">
      <dsp:nvSpPr>
        <dsp:cNvPr id="0" name=""/>
        <dsp:cNvSpPr/>
      </dsp:nvSpPr>
      <dsp:spPr>
        <a:xfrm>
          <a:off x="1473" y="2814294"/>
          <a:ext cx="2956619" cy="118264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b="1" kern="1200" dirty="0" smtClean="0"/>
            <a:t>Healing happens</a:t>
          </a:r>
          <a:endParaRPr lang="en-US" sz="2400" kern="1200" dirty="0"/>
        </a:p>
      </dsp:txBody>
      <dsp:txXfrm>
        <a:off x="1473" y="2814294"/>
        <a:ext cx="2956619" cy="1182647"/>
      </dsp:txXfrm>
    </dsp:sp>
    <dsp:sp modelId="{C033204F-03C6-4403-B4DB-96F82B339EEE}">
      <dsp:nvSpPr>
        <dsp:cNvPr id="0" name=""/>
        <dsp:cNvSpPr/>
      </dsp:nvSpPr>
      <dsp:spPr>
        <a:xfrm>
          <a:off x="2573732" y="2914819"/>
          <a:ext cx="2453994" cy="981597"/>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t>In relationships</a:t>
          </a:r>
          <a:endParaRPr lang="en-US" sz="1800" kern="1200" dirty="0"/>
        </a:p>
      </dsp:txBody>
      <dsp:txXfrm>
        <a:off x="2573732" y="2914819"/>
        <a:ext cx="2453994" cy="98159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51FA4C-5E54-46CB-B336-1CD4BB5BAC88}">
      <dsp:nvSpPr>
        <dsp:cNvPr id="0" name=""/>
        <dsp:cNvSpPr/>
      </dsp:nvSpPr>
      <dsp:spPr>
        <a:xfrm>
          <a:off x="6148" y="1824"/>
          <a:ext cx="2486062" cy="1692448"/>
        </a:xfrm>
        <a:prstGeom prst="roundRect">
          <a:avLst>
            <a:gd name="adj" fmla="val 10000"/>
          </a:avLst>
        </a:prstGeom>
        <a:solidFill>
          <a:srgbClr val="68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Events</a:t>
          </a:r>
          <a:endParaRPr lang="en-US" sz="4000" b="1" kern="1200" dirty="0">
            <a:effectLst>
              <a:outerShdw blurRad="38100" dist="38100" dir="2700000" algn="tl">
                <a:srgbClr val="000000">
                  <a:alpha val="43137"/>
                </a:srgbClr>
              </a:outerShdw>
            </a:effectLst>
          </a:endParaRPr>
        </a:p>
      </dsp:txBody>
      <dsp:txXfrm>
        <a:off x="6148" y="1824"/>
        <a:ext cx="2486062" cy="1692448"/>
      </dsp:txXfrm>
    </dsp:sp>
    <dsp:sp modelId="{2A43C999-BC4B-48A1-8740-0E57432BE4A4}">
      <dsp:nvSpPr>
        <dsp:cNvPr id="0" name=""/>
        <dsp:cNvSpPr/>
      </dsp:nvSpPr>
      <dsp:spPr>
        <a:xfrm>
          <a:off x="6148" y="1912527"/>
          <a:ext cx="2486062" cy="1692448"/>
        </a:xfrm>
        <a:prstGeom prst="roundRect">
          <a:avLst>
            <a:gd name="adj" fmla="val 10000"/>
          </a:avLst>
        </a:prstGeom>
        <a:solidFill>
          <a:srgbClr val="C09468">
            <a:alpha val="89804"/>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1" kern="1200" dirty="0" smtClean="0"/>
            <a:t>Events/</a:t>
          </a:r>
          <a:r>
            <a:rPr lang="en-US" sz="1600" b="1" kern="1200" dirty="0" smtClean="0"/>
            <a:t>circumstances cause trauma</a:t>
          </a:r>
          <a:r>
            <a:rPr lang="en-US" sz="1600" b="0" kern="1200" dirty="0" smtClean="0"/>
            <a:t>.</a:t>
          </a:r>
          <a:endParaRPr lang="en-US" sz="1600" b="0" kern="1200" dirty="0"/>
        </a:p>
      </dsp:txBody>
      <dsp:txXfrm>
        <a:off x="6148" y="1912527"/>
        <a:ext cx="2486062" cy="1692448"/>
      </dsp:txXfrm>
    </dsp:sp>
    <dsp:sp modelId="{86E9A64C-EAE1-498A-AF74-3C7CD3CF3B8F}">
      <dsp:nvSpPr>
        <dsp:cNvPr id="0" name=""/>
        <dsp:cNvSpPr/>
      </dsp:nvSpPr>
      <dsp:spPr>
        <a:xfrm>
          <a:off x="2909868" y="1824"/>
          <a:ext cx="2486062" cy="1692448"/>
        </a:xfrm>
        <a:prstGeom prst="roundRect">
          <a:avLst>
            <a:gd name="adj" fmla="val 10000"/>
          </a:avLst>
        </a:prstGeom>
        <a:solidFill>
          <a:srgbClr val="3333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smtClean="0">
              <a:effectLst>
                <a:outerShdw blurRad="38100" dist="38100" dir="2700000" algn="tl">
                  <a:srgbClr val="000000">
                    <a:alpha val="43137"/>
                  </a:srgbClr>
                </a:outerShdw>
              </a:effectLst>
            </a:rPr>
            <a:t>Experience</a:t>
          </a:r>
          <a:endParaRPr lang="en-US" sz="3100" b="1" kern="1200" dirty="0">
            <a:effectLst>
              <a:outerShdw blurRad="38100" dist="38100" dir="2700000" algn="tl">
                <a:srgbClr val="000000">
                  <a:alpha val="43137"/>
                </a:srgbClr>
              </a:outerShdw>
            </a:effectLst>
          </a:endParaRPr>
        </a:p>
      </dsp:txBody>
      <dsp:txXfrm>
        <a:off x="2909868" y="1824"/>
        <a:ext cx="2486062" cy="1692448"/>
      </dsp:txXfrm>
    </dsp:sp>
    <dsp:sp modelId="{CAAFD782-FB7A-4A0E-9029-19F2A6FD5D56}">
      <dsp:nvSpPr>
        <dsp:cNvPr id="0" name=""/>
        <dsp:cNvSpPr/>
      </dsp:nvSpPr>
      <dsp:spPr>
        <a:xfrm>
          <a:off x="2909868" y="1912527"/>
          <a:ext cx="2486062" cy="1692448"/>
        </a:xfrm>
        <a:prstGeom prst="roundRect">
          <a:avLst>
            <a:gd name="adj" fmla="val 10000"/>
          </a:avLst>
        </a:prstGeom>
        <a:solidFill>
          <a:schemeClr val="accent6">
            <a:lumMod val="20000"/>
            <a:lumOff val="80000"/>
            <a:alpha val="9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An individual’s </a:t>
          </a:r>
          <a:r>
            <a:rPr lang="en-US" sz="1600" b="1" i="1" kern="1200" dirty="0" smtClean="0"/>
            <a:t>experience</a:t>
          </a:r>
          <a:r>
            <a:rPr lang="en-US" sz="1600" b="1" kern="1200" dirty="0" smtClean="0"/>
            <a:t> of the event determines whether it is traumatic.</a:t>
          </a:r>
          <a:endParaRPr lang="en-US" sz="1600" b="1" kern="1200" dirty="0"/>
        </a:p>
      </dsp:txBody>
      <dsp:txXfrm>
        <a:off x="2909868" y="1912527"/>
        <a:ext cx="2486062" cy="1692448"/>
      </dsp:txXfrm>
    </dsp:sp>
    <dsp:sp modelId="{3366CCDF-C634-47A1-AA20-C065FB02F8B3}">
      <dsp:nvSpPr>
        <dsp:cNvPr id="0" name=""/>
        <dsp:cNvSpPr/>
      </dsp:nvSpPr>
      <dsp:spPr>
        <a:xfrm>
          <a:off x="5813589" y="1824"/>
          <a:ext cx="2486062" cy="1692448"/>
        </a:xfrm>
        <a:prstGeom prst="roundRect">
          <a:avLst>
            <a:gd name="adj" fmla="val 10000"/>
          </a:avLst>
        </a:prstGeom>
        <a:solidFill>
          <a:srgbClr val="33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smtClean="0">
              <a:solidFill>
                <a:schemeClr val="bg1"/>
              </a:solidFill>
              <a:effectLst>
                <a:outerShdw blurRad="38100" dist="38100" dir="2700000" algn="tl">
                  <a:srgbClr val="000000">
                    <a:alpha val="43137"/>
                  </a:srgbClr>
                </a:outerShdw>
              </a:effectLst>
            </a:rPr>
            <a:t>Effects</a:t>
          </a:r>
          <a:endParaRPr lang="en-US" sz="3100" b="1" kern="1200" dirty="0">
            <a:solidFill>
              <a:schemeClr val="bg1"/>
            </a:solidFill>
            <a:effectLst>
              <a:outerShdw blurRad="38100" dist="38100" dir="2700000" algn="tl">
                <a:srgbClr val="000000">
                  <a:alpha val="43137"/>
                </a:srgbClr>
              </a:outerShdw>
            </a:effectLst>
          </a:endParaRPr>
        </a:p>
      </dsp:txBody>
      <dsp:txXfrm>
        <a:off x="5813589" y="1824"/>
        <a:ext cx="2486062" cy="1692448"/>
      </dsp:txXfrm>
    </dsp:sp>
    <dsp:sp modelId="{90246EB4-6FEA-455F-B760-2BBCE44502F2}">
      <dsp:nvSpPr>
        <dsp:cNvPr id="0" name=""/>
        <dsp:cNvSpPr/>
      </dsp:nvSpPr>
      <dsp:spPr>
        <a:xfrm>
          <a:off x="5813589" y="1912527"/>
          <a:ext cx="2486062" cy="1692448"/>
        </a:xfrm>
        <a:prstGeom prst="roundRect">
          <a:avLst>
            <a:gd name="adj" fmla="val 10000"/>
          </a:avLst>
        </a:prstGeom>
        <a:solidFill>
          <a:srgbClr val="99FF33">
            <a:alpha val="89804"/>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i="1" kern="1200" dirty="0" smtClean="0"/>
            <a:t>Effects </a:t>
          </a:r>
          <a:r>
            <a:rPr lang="en-US" sz="1600" b="1" kern="1200" dirty="0" smtClean="0"/>
            <a:t>of trauma include adverse physical, social, emotional, or spiritual consequences.</a:t>
          </a:r>
          <a:endParaRPr lang="en-US" sz="1600" b="1" kern="1200" dirty="0"/>
        </a:p>
      </dsp:txBody>
      <dsp:txXfrm>
        <a:off x="5813589" y="1912527"/>
        <a:ext cx="2486062" cy="169244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7BB34A5-27E6-4A66-8D59-7F321F20C397}">
      <dsp:nvSpPr>
        <dsp:cNvPr id="0" name=""/>
        <dsp:cNvSpPr/>
      </dsp:nvSpPr>
      <dsp:spPr>
        <a:xfrm rot="16200000">
          <a:off x="-956010" y="957014"/>
          <a:ext cx="4525963" cy="2611933"/>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0" rIns="134255" bIns="0" numCol="1" spcCol="1270" anchor="t" anchorCtr="0">
          <a:noAutofit/>
        </a:bodyPr>
        <a:lstStyle/>
        <a:p>
          <a:pPr lvl="0" algn="l" defTabSz="933450" rtl="0">
            <a:lnSpc>
              <a:spcPct val="90000"/>
            </a:lnSpc>
            <a:spcBef>
              <a:spcPct val="0"/>
            </a:spcBef>
            <a:spcAft>
              <a:spcPct val="35000"/>
            </a:spcAft>
          </a:pPr>
          <a:r>
            <a:rPr lang="en-US" sz="2100" b="1" kern="1200" dirty="0" smtClean="0"/>
            <a:t>Abuse</a:t>
          </a:r>
          <a:endParaRPr lang="en-US" sz="2100" kern="1200" dirty="0"/>
        </a:p>
        <a:p>
          <a:pPr marL="171450" lvl="1" indent="-171450" algn="l" defTabSz="711200" rtl="0">
            <a:lnSpc>
              <a:spcPct val="90000"/>
            </a:lnSpc>
            <a:spcBef>
              <a:spcPct val="0"/>
            </a:spcBef>
            <a:spcAft>
              <a:spcPct val="15000"/>
            </a:spcAft>
            <a:buChar char="••"/>
          </a:pPr>
          <a:r>
            <a:rPr lang="en-US" sz="1600" i="1" kern="1200" smtClean="0"/>
            <a:t>Emotional</a:t>
          </a:r>
          <a:endParaRPr lang="en-US" sz="1600" kern="1200"/>
        </a:p>
        <a:p>
          <a:pPr marL="171450" lvl="1" indent="-171450" algn="l" defTabSz="711200" rtl="0">
            <a:lnSpc>
              <a:spcPct val="90000"/>
            </a:lnSpc>
            <a:spcBef>
              <a:spcPct val="0"/>
            </a:spcBef>
            <a:spcAft>
              <a:spcPct val="15000"/>
            </a:spcAft>
            <a:buChar char="••"/>
          </a:pPr>
          <a:r>
            <a:rPr lang="en-US" sz="1600" i="1" kern="1200" smtClean="0"/>
            <a:t>Sexual</a:t>
          </a:r>
          <a:endParaRPr lang="en-US" sz="1600" kern="1200"/>
        </a:p>
        <a:p>
          <a:pPr marL="171450" lvl="1" indent="-171450" algn="l" defTabSz="711200" rtl="0">
            <a:lnSpc>
              <a:spcPct val="90000"/>
            </a:lnSpc>
            <a:spcBef>
              <a:spcPct val="0"/>
            </a:spcBef>
            <a:spcAft>
              <a:spcPct val="15000"/>
            </a:spcAft>
            <a:buChar char="••"/>
          </a:pPr>
          <a:r>
            <a:rPr lang="en-US" sz="1600" i="1" kern="1200" dirty="0" smtClean="0"/>
            <a:t>Physical</a:t>
          </a:r>
          <a:endParaRPr lang="en-US" sz="1600" kern="1200" dirty="0"/>
        </a:p>
        <a:p>
          <a:pPr marL="171450" lvl="1" indent="-171450" algn="l" defTabSz="711200" rtl="0">
            <a:lnSpc>
              <a:spcPct val="90000"/>
            </a:lnSpc>
            <a:spcBef>
              <a:spcPct val="0"/>
            </a:spcBef>
            <a:spcAft>
              <a:spcPct val="15000"/>
            </a:spcAft>
            <a:buChar char="••"/>
          </a:pPr>
          <a:r>
            <a:rPr lang="en-US" sz="1600" i="1" kern="1200" smtClean="0"/>
            <a:t>Domestic violence</a:t>
          </a:r>
          <a:endParaRPr lang="en-US" sz="1600" kern="1200"/>
        </a:p>
        <a:p>
          <a:pPr marL="171450" lvl="1" indent="-171450" algn="l" defTabSz="711200" rtl="0">
            <a:lnSpc>
              <a:spcPct val="90000"/>
            </a:lnSpc>
            <a:spcBef>
              <a:spcPct val="0"/>
            </a:spcBef>
            <a:spcAft>
              <a:spcPct val="15000"/>
            </a:spcAft>
            <a:buChar char="••"/>
          </a:pPr>
          <a:r>
            <a:rPr lang="en-US" sz="1600" i="1" kern="1200" smtClean="0"/>
            <a:t>Witnessing violence</a:t>
          </a:r>
          <a:endParaRPr lang="en-US" sz="1600" kern="1200"/>
        </a:p>
        <a:p>
          <a:pPr marL="171450" lvl="1" indent="-171450" algn="l" defTabSz="711200" rtl="0">
            <a:lnSpc>
              <a:spcPct val="90000"/>
            </a:lnSpc>
            <a:spcBef>
              <a:spcPct val="0"/>
            </a:spcBef>
            <a:spcAft>
              <a:spcPct val="15000"/>
            </a:spcAft>
            <a:buChar char="••"/>
          </a:pPr>
          <a:r>
            <a:rPr lang="en-US" sz="1600" i="1" kern="1200" smtClean="0"/>
            <a:t>Bullying</a:t>
          </a:r>
          <a:endParaRPr lang="en-US" sz="1600" kern="1200"/>
        </a:p>
        <a:p>
          <a:pPr marL="171450" lvl="1" indent="-171450" algn="l" defTabSz="711200" rtl="0">
            <a:lnSpc>
              <a:spcPct val="90000"/>
            </a:lnSpc>
            <a:spcBef>
              <a:spcPct val="0"/>
            </a:spcBef>
            <a:spcAft>
              <a:spcPct val="15000"/>
            </a:spcAft>
            <a:buChar char="••"/>
          </a:pPr>
          <a:r>
            <a:rPr lang="en-US" sz="1600" i="1" kern="1200" smtClean="0"/>
            <a:t>Cyberbulling</a:t>
          </a:r>
          <a:endParaRPr lang="en-US" sz="1600" kern="1200"/>
        </a:p>
        <a:p>
          <a:pPr marL="171450" lvl="1" indent="-171450" algn="l" defTabSz="711200" rtl="0">
            <a:lnSpc>
              <a:spcPct val="90000"/>
            </a:lnSpc>
            <a:spcBef>
              <a:spcPct val="0"/>
            </a:spcBef>
            <a:spcAft>
              <a:spcPct val="15000"/>
            </a:spcAft>
            <a:buChar char="••"/>
          </a:pPr>
          <a:r>
            <a:rPr lang="en-US" sz="1600" i="1" kern="1200" smtClean="0"/>
            <a:t>Institutional</a:t>
          </a:r>
          <a:endParaRPr lang="en-US" sz="1600" kern="1200"/>
        </a:p>
      </dsp:txBody>
      <dsp:txXfrm rot="16200000">
        <a:off x="-956010" y="957014"/>
        <a:ext cx="4525963" cy="2611933"/>
      </dsp:txXfrm>
    </dsp:sp>
    <dsp:sp modelId="{F9CB8113-0851-443A-97F1-5CE30BC5D175}">
      <dsp:nvSpPr>
        <dsp:cNvPr id="0" name=""/>
        <dsp:cNvSpPr/>
      </dsp:nvSpPr>
      <dsp:spPr>
        <a:xfrm rot="16200000">
          <a:off x="1851818" y="957014"/>
          <a:ext cx="4525963" cy="2611933"/>
        </a:xfrm>
        <a:prstGeom prst="flowChartManualOperation">
          <a:avLst/>
        </a:prstGeom>
        <a:gradFill rotWithShape="0">
          <a:gsLst>
            <a:gs pos="0">
              <a:schemeClr val="accent2">
                <a:hueOff val="-7200000"/>
                <a:satOff val="-25127"/>
                <a:lumOff val="-11863"/>
                <a:alphaOff val="0"/>
                <a:shade val="51000"/>
                <a:satMod val="130000"/>
              </a:schemeClr>
            </a:gs>
            <a:gs pos="80000">
              <a:schemeClr val="accent2">
                <a:hueOff val="-7200000"/>
                <a:satOff val="-25127"/>
                <a:lumOff val="-11863"/>
                <a:alphaOff val="0"/>
                <a:shade val="93000"/>
                <a:satMod val="130000"/>
              </a:schemeClr>
            </a:gs>
            <a:gs pos="100000">
              <a:schemeClr val="accent2">
                <a:hueOff val="-7200000"/>
                <a:satOff val="-25127"/>
                <a:lumOff val="-118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0" rIns="134255" bIns="0" numCol="1" spcCol="1270" anchor="t" anchorCtr="0">
          <a:noAutofit/>
        </a:bodyPr>
        <a:lstStyle/>
        <a:p>
          <a:pPr lvl="0" algn="l" defTabSz="933450" rtl="0">
            <a:lnSpc>
              <a:spcPct val="90000"/>
            </a:lnSpc>
            <a:spcBef>
              <a:spcPct val="0"/>
            </a:spcBef>
            <a:spcAft>
              <a:spcPct val="35000"/>
            </a:spcAft>
          </a:pPr>
          <a:r>
            <a:rPr lang="en-US" sz="2100" b="1" kern="1200" smtClean="0"/>
            <a:t>Loss</a:t>
          </a:r>
          <a:endParaRPr lang="en-US" sz="2100" kern="1200"/>
        </a:p>
        <a:p>
          <a:pPr marL="171450" lvl="1" indent="-171450" algn="l" defTabSz="711200" rtl="0">
            <a:lnSpc>
              <a:spcPct val="90000"/>
            </a:lnSpc>
            <a:spcBef>
              <a:spcPct val="0"/>
            </a:spcBef>
            <a:spcAft>
              <a:spcPct val="15000"/>
            </a:spcAft>
            <a:buChar char="••"/>
          </a:pPr>
          <a:r>
            <a:rPr lang="en-US" sz="1600" i="1" kern="1200" smtClean="0"/>
            <a:t>Death</a:t>
          </a:r>
          <a:endParaRPr lang="en-US" sz="1600" kern="1200"/>
        </a:p>
        <a:p>
          <a:pPr marL="171450" lvl="1" indent="-171450" algn="l" defTabSz="711200" rtl="0">
            <a:lnSpc>
              <a:spcPct val="90000"/>
            </a:lnSpc>
            <a:spcBef>
              <a:spcPct val="0"/>
            </a:spcBef>
            <a:spcAft>
              <a:spcPct val="15000"/>
            </a:spcAft>
            <a:buChar char="••"/>
          </a:pPr>
          <a:r>
            <a:rPr lang="en-US" sz="1600" i="1" kern="1200" smtClean="0"/>
            <a:t>Abandonment</a:t>
          </a:r>
          <a:endParaRPr lang="en-US" sz="1600" kern="1200"/>
        </a:p>
        <a:p>
          <a:pPr marL="171450" lvl="1" indent="-171450" algn="l" defTabSz="711200" rtl="0">
            <a:lnSpc>
              <a:spcPct val="90000"/>
            </a:lnSpc>
            <a:spcBef>
              <a:spcPct val="0"/>
            </a:spcBef>
            <a:spcAft>
              <a:spcPct val="15000"/>
            </a:spcAft>
            <a:buChar char="••"/>
          </a:pPr>
          <a:r>
            <a:rPr lang="en-US" sz="1600" i="1" kern="1200" smtClean="0"/>
            <a:t>Neglect</a:t>
          </a:r>
          <a:endParaRPr lang="en-US" sz="1600" kern="1200"/>
        </a:p>
        <a:p>
          <a:pPr marL="171450" lvl="1" indent="-171450" algn="l" defTabSz="711200" rtl="0">
            <a:lnSpc>
              <a:spcPct val="90000"/>
            </a:lnSpc>
            <a:spcBef>
              <a:spcPct val="0"/>
            </a:spcBef>
            <a:spcAft>
              <a:spcPct val="15000"/>
            </a:spcAft>
            <a:buChar char="••"/>
          </a:pPr>
          <a:r>
            <a:rPr lang="en-US" sz="1600" i="1" kern="1200" smtClean="0"/>
            <a:t>Separation</a:t>
          </a:r>
          <a:endParaRPr lang="en-US" sz="1600" kern="1200"/>
        </a:p>
        <a:p>
          <a:pPr marL="171450" lvl="1" indent="-171450" algn="l" defTabSz="711200" rtl="0">
            <a:lnSpc>
              <a:spcPct val="90000"/>
            </a:lnSpc>
            <a:spcBef>
              <a:spcPct val="0"/>
            </a:spcBef>
            <a:spcAft>
              <a:spcPct val="15000"/>
            </a:spcAft>
            <a:buChar char="••"/>
          </a:pPr>
          <a:r>
            <a:rPr lang="en-US" sz="1600" i="1" kern="1200" smtClean="0"/>
            <a:t>Natural disaster</a:t>
          </a:r>
          <a:endParaRPr lang="en-US" sz="1600" kern="1200"/>
        </a:p>
        <a:p>
          <a:pPr marL="171450" lvl="1" indent="-171450" algn="l" defTabSz="711200" rtl="0">
            <a:lnSpc>
              <a:spcPct val="90000"/>
            </a:lnSpc>
            <a:spcBef>
              <a:spcPct val="0"/>
            </a:spcBef>
            <a:spcAft>
              <a:spcPct val="15000"/>
            </a:spcAft>
            <a:buChar char="••"/>
          </a:pPr>
          <a:r>
            <a:rPr lang="en-US" sz="1600" i="1" kern="1200" smtClean="0"/>
            <a:t>Accidents</a:t>
          </a:r>
          <a:endParaRPr lang="en-US" sz="1600" kern="1200"/>
        </a:p>
        <a:p>
          <a:pPr marL="171450" lvl="1" indent="-171450" algn="l" defTabSz="711200" rtl="0">
            <a:lnSpc>
              <a:spcPct val="90000"/>
            </a:lnSpc>
            <a:spcBef>
              <a:spcPct val="0"/>
            </a:spcBef>
            <a:spcAft>
              <a:spcPct val="15000"/>
            </a:spcAft>
            <a:buChar char="••"/>
          </a:pPr>
          <a:r>
            <a:rPr lang="en-US" sz="1600" i="1" kern="1200" smtClean="0"/>
            <a:t>Terrorism</a:t>
          </a:r>
          <a:endParaRPr lang="en-US" sz="1600" kern="1200"/>
        </a:p>
        <a:p>
          <a:pPr marL="171450" lvl="1" indent="-171450" algn="l" defTabSz="711200" rtl="0">
            <a:lnSpc>
              <a:spcPct val="90000"/>
            </a:lnSpc>
            <a:spcBef>
              <a:spcPct val="0"/>
            </a:spcBef>
            <a:spcAft>
              <a:spcPct val="15000"/>
            </a:spcAft>
            <a:buChar char="••"/>
          </a:pPr>
          <a:r>
            <a:rPr lang="en-US" sz="1600" i="1" kern="1200" smtClean="0"/>
            <a:t>War</a:t>
          </a:r>
          <a:endParaRPr lang="en-US" sz="1600" kern="1200"/>
        </a:p>
      </dsp:txBody>
      <dsp:txXfrm rot="16200000">
        <a:off x="1851818" y="957014"/>
        <a:ext cx="4525963" cy="2611933"/>
      </dsp:txXfrm>
    </dsp:sp>
    <dsp:sp modelId="{5EE0DDC1-3F96-4EA4-8922-352A52BB387B}">
      <dsp:nvSpPr>
        <dsp:cNvPr id="0" name=""/>
        <dsp:cNvSpPr/>
      </dsp:nvSpPr>
      <dsp:spPr>
        <a:xfrm rot="16200000">
          <a:off x="4659647" y="957014"/>
          <a:ext cx="4525963" cy="2611933"/>
        </a:xfrm>
        <a:prstGeom prst="flowChartManualOperation">
          <a:avLst/>
        </a:prstGeom>
        <a:gradFill rotWithShape="0">
          <a:gsLst>
            <a:gs pos="0">
              <a:schemeClr val="accent2">
                <a:hueOff val="-14400000"/>
                <a:satOff val="-50254"/>
                <a:lumOff val="-23726"/>
                <a:alphaOff val="0"/>
                <a:shade val="51000"/>
                <a:satMod val="130000"/>
              </a:schemeClr>
            </a:gs>
            <a:gs pos="80000">
              <a:schemeClr val="accent2">
                <a:hueOff val="-14400000"/>
                <a:satOff val="-50254"/>
                <a:lumOff val="-23726"/>
                <a:alphaOff val="0"/>
                <a:shade val="93000"/>
                <a:satMod val="130000"/>
              </a:schemeClr>
            </a:gs>
            <a:gs pos="100000">
              <a:schemeClr val="accent2">
                <a:hueOff val="-14400000"/>
                <a:satOff val="-50254"/>
                <a:lumOff val="-23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0" rIns="134255" bIns="0" numCol="1" spcCol="1270" anchor="t" anchorCtr="0">
          <a:noAutofit/>
        </a:bodyPr>
        <a:lstStyle/>
        <a:p>
          <a:pPr lvl="0" algn="l" defTabSz="933450" rtl="0">
            <a:lnSpc>
              <a:spcPct val="90000"/>
            </a:lnSpc>
            <a:spcBef>
              <a:spcPct val="0"/>
            </a:spcBef>
            <a:spcAft>
              <a:spcPct val="35000"/>
            </a:spcAft>
          </a:pPr>
          <a:r>
            <a:rPr lang="en-US" sz="2100" b="1" kern="1200" smtClean="0"/>
            <a:t>Chronic Stressors</a:t>
          </a:r>
          <a:endParaRPr lang="en-US" sz="2100" kern="1200"/>
        </a:p>
        <a:p>
          <a:pPr marL="171450" lvl="1" indent="-171450" algn="l" defTabSz="711200" rtl="0">
            <a:lnSpc>
              <a:spcPct val="90000"/>
            </a:lnSpc>
            <a:spcBef>
              <a:spcPct val="0"/>
            </a:spcBef>
            <a:spcAft>
              <a:spcPct val="15000"/>
            </a:spcAft>
            <a:buChar char="••"/>
          </a:pPr>
          <a:r>
            <a:rPr lang="en-US" sz="1600" i="1" kern="1200" smtClean="0"/>
            <a:t>Poverty</a:t>
          </a:r>
          <a:endParaRPr lang="en-US" sz="1600" kern="1200"/>
        </a:p>
        <a:p>
          <a:pPr marL="171450" lvl="1" indent="-171450" algn="l" defTabSz="711200" rtl="0">
            <a:lnSpc>
              <a:spcPct val="90000"/>
            </a:lnSpc>
            <a:spcBef>
              <a:spcPct val="0"/>
            </a:spcBef>
            <a:spcAft>
              <a:spcPct val="15000"/>
            </a:spcAft>
            <a:buChar char="••"/>
          </a:pPr>
          <a:r>
            <a:rPr lang="en-US" sz="1600" i="1" kern="1200" smtClean="0"/>
            <a:t>Racism</a:t>
          </a:r>
          <a:endParaRPr lang="en-US" sz="1600" kern="1200"/>
        </a:p>
        <a:p>
          <a:pPr marL="171450" lvl="1" indent="-171450" algn="l" defTabSz="711200" rtl="0">
            <a:lnSpc>
              <a:spcPct val="90000"/>
            </a:lnSpc>
            <a:spcBef>
              <a:spcPct val="0"/>
            </a:spcBef>
            <a:spcAft>
              <a:spcPct val="15000"/>
            </a:spcAft>
            <a:buChar char="••"/>
          </a:pPr>
          <a:r>
            <a:rPr lang="en-US" sz="1600" i="1" kern="1200" smtClean="0"/>
            <a:t>Invasive medical procedure</a:t>
          </a:r>
          <a:endParaRPr lang="en-US" sz="1600" kern="1200"/>
        </a:p>
        <a:p>
          <a:pPr marL="171450" lvl="1" indent="-171450" algn="l" defTabSz="711200" rtl="0">
            <a:lnSpc>
              <a:spcPct val="90000"/>
            </a:lnSpc>
            <a:spcBef>
              <a:spcPct val="0"/>
            </a:spcBef>
            <a:spcAft>
              <a:spcPct val="15000"/>
            </a:spcAft>
            <a:buChar char="••"/>
          </a:pPr>
          <a:r>
            <a:rPr lang="en-US" sz="1600" i="1" kern="1200" smtClean="0"/>
            <a:t>Community trauma</a:t>
          </a:r>
          <a:endParaRPr lang="en-US" sz="1600" kern="1200"/>
        </a:p>
        <a:p>
          <a:pPr marL="171450" lvl="1" indent="-171450" algn="l" defTabSz="711200" rtl="0">
            <a:lnSpc>
              <a:spcPct val="90000"/>
            </a:lnSpc>
            <a:spcBef>
              <a:spcPct val="0"/>
            </a:spcBef>
            <a:spcAft>
              <a:spcPct val="15000"/>
            </a:spcAft>
            <a:buChar char="••"/>
          </a:pPr>
          <a:r>
            <a:rPr lang="en-US" sz="1600" i="1" kern="1200" smtClean="0"/>
            <a:t>Historical trauma</a:t>
          </a:r>
          <a:endParaRPr lang="en-US" sz="1600" kern="1200"/>
        </a:p>
        <a:p>
          <a:pPr marL="171450" lvl="1" indent="-171450" algn="l" defTabSz="711200" rtl="0">
            <a:lnSpc>
              <a:spcPct val="90000"/>
            </a:lnSpc>
            <a:spcBef>
              <a:spcPct val="0"/>
            </a:spcBef>
            <a:spcAft>
              <a:spcPct val="15000"/>
            </a:spcAft>
            <a:buChar char="••"/>
          </a:pPr>
          <a:r>
            <a:rPr lang="en-US" sz="1600" i="1" kern="1200" smtClean="0"/>
            <a:t>Family member with substance use disorder</a:t>
          </a:r>
          <a:endParaRPr lang="en-US" sz="1600" kern="1200"/>
        </a:p>
      </dsp:txBody>
      <dsp:txXfrm rot="16200000">
        <a:off x="4659647" y="957014"/>
        <a:ext cx="4525963" cy="261193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9AFF65-A122-49AE-83D2-B72E486259E7}">
      <dsp:nvSpPr>
        <dsp:cNvPr id="0" name=""/>
        <dsp:cNvSpPr/>
      </dsp:nvSpPr>
      <dsp:spPr>
        <a:xfrm>
          <a:off x="0" y="0"/>
          <a:ext cx="8229600" cy="406876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rtl="0">
            <a:lnSpc>
              <a:spcPct val="90000"/>
            </a:lnSpc>
            <a:spcBef>
              <a:spcPct val="0"/>
            </a:spcBef>
            <a:spcAft>
              <a:spcPct val="35000"/>
            </a:spcAft>
          </a:pPr>
          <a:r>
            <a:rPr lang="en-US" sz="4800" b="1" kern="1200" dirty="0" smtClean="0"/>
            <a:t>Experience of trauma affected by:</a:t>
          </a:r>
          <a:endParaRPr lang="en-US" sz="4800" kern="1200" dirty="0"/>
        </a:p>
      </dsp:txBody>
      <dsp:txXfrm>
        <a:off x="0" y="0"/>
        <a:ext cx="8229600" cy="2197132"/>
      </dsp:txXfrm>
    </dsp:sp>
    <dsp:sp modelId="{259C7D0A-FC5D-4F5D-9E35-281ADDC9D23D}">
      <dsp:nvSpPr>
        <dsp:cNvPr id="0" name=""/>
        <dsp:cNvSpPr/>
      </dsp:nvSpPr>
      <dsp:spPr>
        <a:xfrm>
          <a:off x="0" y="2115756"/>
          <a:ext cx="2057399" cy="18716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0256" tIns="48260" rIns="270256" bIns="48260" numCol="1" spcCol="1270" anchor="ctr" anchorCtr="0">
          <a:noAutofit/>
        </a:bodyPr>
        <a:lstStyle/>
        <a:p>
          <a:pPr lvl="0" algn="ctr" defTabSz="1689100" rtl="0">
            <a:lnSpc>
              <a:spcPct val="90000"/>
            </a:lnSpc>
            <a:spcBef>
              <a:spcPct val="0"/>
            </a:spcBef>
            <a:spcAft>
              <a:spcPct val="35000"/>
            </a:spcAft>
          </a:pPr>
          <a:r>
            <a:rPr lang="en-US" sz="3800" b="1" kern="1200" dirty="0" smtClean="0"/>
            <a:t>How</a:t>
          </a:r>
          <a:endParaRPr lang="en-US" sz="3800" kern="1200" dirty="0"/>
        </a:p>
      </dsp:txBody>
      <dsp:txXfrm>
        <a:off x="0" y="2115756"/>
        <a:ext cx="2057399" cy="1871630"/>
      </dsp:txXfrm>
    </dsp:sp>
    <dsp:sp modelId="{6A295BB7-91E7-482B-982A-1C302D75A290}">
      <dsp:nvSpPr>
        <dsp:cNvPr id="0" name=""/>
        <dsp:cNvSpPr/>
      </dsp:nvSpPr>
      <dsp:spPr>
        <a:xfrm>
          <a:off x="2057400" y="2115756"/>
          <a:ext cx="2057399" cy="18716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0256" tIns="48260" rIns="270256" bIns="48260" numCol="1" spcCol="1270" anchor="ctr" anchorCtr="0">
          <a:noAutofit/>
        </a:bodyPr>
        <a:lstStyle/>
        <a:p>
          <a:pPr lvl="0" algn="ctr" defTabSz="1689100" rtl="0">
            <a:lnSpc>
              <a:spcPct val="90000"/>
            </a:lnSpc>
            <a:spcBef>
              <a:spcPct val="0"/>
            </a:spcBef>
            <a:spcAft>
              <a:spcPct val="35000"/>
            </a:spcAft>
          </a:pPr>
          <a:r>
            <a:rPr lang="en-US" sz="3800" b="1" kern="1200" dirty="0" smtClean="0"/>
            <a:t>When</a:t>
          </a:r>
          <a:endParaRPr lang="en-US" sz="3800" kern="1200" dirty="0"/>
        </a:p>
      </dsp:txBody>
      <dsp:txXfrm>
        <a:off x="2057400" y="2115756"/>
        <a:ext cx="2057399" cy="1871630"/>
      </dsp:txXfrm>
    </dsp:sp>
    <dsp:sp modelId="{BC048912-35CB-483B-A8F2-7C450FC5C376}">
      <dsp:nvSpPr>
        <dsp:cNvPr id="0" name=""/>
        <dsp:cNvSpPr/>
      </dsp:nvSpPr>
      <dsp:spPr>
        <a:xfrm>
          <a:off x="4114800" y="2115756"/>
          <a:ext cx="2057399" cy="18716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0256" tIns="48260" rIns="270256" bIns="48260" numCol="1" spcCol="1270" anchor="ctr" anchorCtr="0">
          <a:noAutofit/>
        </a:bodyPr>
        <a:lstStyle/>
        <a:p>
          <a:pPr lvl="0" algn="ctr" defTabSz="1689100" rtl="0">
            <a:lnSpc>
              <a:spcPct val="90000"/>
            </a:lnSpc>
            <a:spcBef>
              <a:spcPct val="0"/>
            </a:spcBef>
            <a:spcAft>
              <a:spcPct val="35000"/>
            </a:spcAft>
          </a:pPr>
          <a:r>
            <a:rPr lang="en-US" sz="3800" b="1" kern="1200" dirty="0" smtClean="0"/>
            <a:t>Where</a:t>
          </a:r>
          <a:endParaRPr lang="en-US" sz="3800" kern="1200" dirty="0"/>
        </a:p>
      </dsp:txBody>
      <dsp:txXfrm>
        <a:off x="4114800" y="2115756"/>
        <a:ext cx="2057399" cy="1871630"/>
      </dsp:txXfrm>
    </dsp:sp>
    <dsp:sp modelId="{42CAEEE7-4CBE-4349-BBCF-F7F014A1F69E}">
      <dsp:nvSpPr>
        <dsp:cNvPr id="0" name=""/>
        <dsp:cNvSpPr/>
      </dsp:nvSpPr>
      <dsp:spPr>
        <a:xfrm>
          <a:off x="6172199" y="2115756"/>
          <a:ext cx="2057399" cy="1871630"/>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0256" tIns="48260" rIns="270256" bIns="48260" numCol="1" spcCol="1270" anchor="ctr" anchorCtr="0">
          <a:noAutofit/>
        </a:bodyPr>
        <a:lstStyle/>
        <a:p>
          <a:pPr lvl="0" algn="ctr" defTabSz="1689100" rtl="0">
            <a:lnSpc>
              <a:spcPct val="90000"/>
            </a:lnSpc>
            <a:spcBef>
              <a:spcPct val="0"/>
            </a:spcBef>
            <a:spcAft>
              <a:spcPct val="35000"/>
            </a:spcAft>
          </a:pPr>
          <a:r>
            <a:rPr lang="en-US" sz="3800" b="1" kern="1200" dirty="0" smtClean="0"/>
            <a:t>How Often</a:t>
          </a:r>
          <a:endParaRPr lang="en-US" sz="3800" kern="1200" dirty="0"/>
        </a:p>
      </dsp:txBody>
      <dsp:txXfrm>
        <a:off x="6172199" y="2115756"/>
        <a:ext cx="2057399" cy="187163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F47CF03-4014-534E-8771-38CB8197232D}" type="datetimeFigureOut">
              <a:rPr lang="en-US" smtClean="0"/>
              <a:pPr/>
              <a:t>3/6/2015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E2C420D-2C24-BD4F-ABCC-FCA6EE16C980}" type="slidenum">
              <a:rPr lang="en-US" smtClean="0"/>
              <a:pPr/>
              <a:t>‹#›</a:t>
            </a:fld>
            <a:endParaRPr lang="en-US"/>
          </a:p>
        </p:txBody>
      </p:sp>
    </p:spTree>
    <p:extLst>
      <p:ext uri="{BB962C8B-B14F-4D97-AF65-F5344CB8AC3E}">
        <p14:creationId xmlns:p14="http://schemas.microsoft.com/office/powerpoint/2010/main" xmlns="" val="996341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66669A-C340-4293-BDBA-381A57F1F2D8}" type="datetimeFigureOut">
              <a:rPr lang="en-US" smtClean="0"/>
              <a:pPr/>
              <a:t>3/6/2015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B6D5DBA-4F58-47A9-A106-480647F6796A}" type="slidenum">
              <a:rPr lang="en-US" smtClean="0"/>
              <a:pPr/>
              <a:t>‹#›</a:t>
            </a:fld>
            <a:endParaRPr lang="en-US"/>
          </a:p>
        </p:txBody>
      </p:sp>
    </p:spTree>
    <p:extLst>
      <p:ext uri="{BB962C8B-B14F-4D97-AF65-F5344CB8AC3E}">
        <p14:creationId xmlns:p14="http://schemas.microsoft.com/office/powerpoint/2010/main" xmlns="" val="195274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1</a:t>
            </a:fld>
            <a:endParaRPr lang="en-US"/>
          </a:p>
        </p:txBody>
      </p:sp>
    </p:spTree>
    <p:extLst>
      <p:ext uri="{BB962C8B-B14F-4D97-AF65-F5344CB8AC3E}">
        <p14:creationId xmlns:p14="http://schemas.microsoft.com/office/powerpoint/2010/main" xmlns="" val="399642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Trauma can have both short- and long-term effects, and impact may not be immediately recognized.</a:t>
            </a:r>
          </a:p>
          <a:p>
            <a:pPr marL="181240" indent="-181240">
              <a:buFont typeface="Arial" pitchFamily="34" charset="0"/>
              <a:buChar char="•"/>
            </a:pPr>
            <a:endParaRPr lang="en-US" sz="1300" dirty="0"/>
          </a:p>
          <a:p>
            <a:pPr marL="181240" indent="-181240">
              <a:buFont typeface="Arial" pitchFamily="34" charset="0"/>
              <a:buChar char="•"/>
            </a:pPr>
            <a:r>
              <a:rPr lang="en-US" sz="1300" dirty="0"/>
              <a:t>Trauma can affect an individual’s coping responses or ability to engage in relationships, or it can interfere with mastery of developmental tasks.</a:t>
            </a:r>
          </a:p>
          <a:p>
            <a:pPr marL="181240" indent="-181240">
              <a:buFont typeface="Arial" pitchFamily="34" charset="0"/>
              <a:buChar char="•"/>
            </a:pPr>
            <a:endParaRPr lang="en-US" sz="1300" dirty="0"/>
          </a:p>
          <a:p>
            <a:pPr marL="181240" indent="-181240">
              <a:buFont typeface="Arial" pitchFamily="34" charset="0"/>
              <a:buChar char="•"/>
            </a:pPr>
            <a:r>
              <a:rPr lang="en-US" sz="1300" dirty="0"/>
              <a:t>Trauma may affect an individual’s physiological responses, psychological well-being, social relationships, and/or spiritual beliefs. </a:t>
            </a:r>
          </a:p>
          <a:p>
            <a:pPr marL="181240" indent="-18124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12</a:t>
            </a:fld>
            <a:endParaRPr lang="en-US"/>
          </a:p>
        </p:txBody>
      </p:sp>
    </p:spTree>
    <p:extLst>
      <p:ext uri="{BB962C8B-B14F-4D97-AF65-F5344CB8AC3E}">
        <p14:creationId xmlns:p14="http://schemas.microsoft.com/office/powerpoint/2010/main" xmlns="" val="277157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The younger the age when trauma occurs, the more likely the consequences. We will discuss why this is true—even when the individual has no memory of the trauma—when we briefly discuss how trauma affects the brain, or the </a:t>
            </a:r>
            <a:r>
              <a:rPr lang="en-US" sz="1300" i="1" dirty="0"/>
              <a:t>neurobiology</a:t>
            </a:r>
            <a:r>
              <a:rPr lang="en-US" sz="1300" dirty="0"/>
              <a:t> of trauma</a:t>
            </a:r>
            <a:r>
              <a:rPr lang="en-US" sz="1300" i="1" dirty="0"/>
              <a:t>. </a:t>
            </a:r>
          </a:p>
          <a:p>
            <a:pPr marL="181240" indent="-181240">
              <a:buFont typeface="Arial" pitchFamily="34" charset="0"/>
              <a:buChar char="•"/>
            </a:pPr>
            <a:endParaRPr lang="en-US" sz="1300" dirty="0"/>
          </a:p>
          <a:p>
            <a:pPr marL="181240" indent="-181240">
              <a:buFont typeface="Arial" pitchFamily="34" charset="0"/>
              <a:buChar char="•"/>
            </a:pPr>
            <a:r>
              <a:rPr lang="en-US" sz="1300" dirty="0"/>
              <a:t>Shame and humiliation are core features of the trauma experience for many people. These emotions can be devastating and impede healing. One of the most important messages you can give a trauma survivor is that no matter what happened, </a:t>
            </a:r>
            <a:r>
              <a:rPr lang="en-US" sz="1300" i="1" dirty="0"/>
              <a:t>it wasn’t their fault in any way</a:t>
            </a:r>
            <a:r>
              <a:rPr lang="en-US" sz="1300" dirty="0"/>
              <a:t>.</a:t>
            </a:r>
          </a:p>
          <a:p>
            <a:pPr marL="181240" indent="-181240">
              <a:buFontTx/>
              <a:buChar char="-"/>
            </a:pPr>
            <a:endParaRPr lang="en-US" sz="1300" dirty="0"/>
          </a:p>
          <a:p>
            <a:pPr marL="181240" indent="-181240">
              <a:buFont typeface="Arial" pitchFamily="34" charset="0"/>
              <a:buChar char="•"/>
            </a:pPr>
            <a:r>
              <a:rPr lang="en-US" sz="1300" dirty="0"/>
              <a:t>Sometimes trauma survivors are intimidated by their perpetrators into not telling what happened. Other times, when they do try to talk about what happened to them, they are ignored or disbelieved. One of the most important things you can do for trauma survivors is to give them the chance to tell their stories. Healing starts when a person’s personal experience is heard and validated. </a:t>
            </a:r>
          </a:p>
          <a:p>
            <a:endParaRPr lang="en-US" sz="1300" dirty="0"/>
          </a:p>
          <a:p>
            <a:pPr marL="181240" indent="-181240">
              <a:buFont typeface="Arial" pitchFamily="34" charset="0"/>
              <a:buChar char="•"/>
            </a:pPr>
            <a:r>
              <a:rPr lang="en-US" sz="1300" dirty="0"/>
              <a:t>The impact of trauma is magnified when the perpetrator is a trusted figure—a relative, religious leader, coach, teacher, or therapist. This kind of trauma is often called “betrayal trauma” because the sense of betrayal can be so profound.</a:t>
            </a:r>
          </a:p>
          <a:p>
            <a:pPr marL="181240" indent="-181240">
              <a:buFontTx/>
              <a:buChar char="-"/>
            </a:pPr>
            <a:endParaRPr lang="en-US" sz="1300" dirty="0"/>
          </a:p>
          <a:p>
            <a:pPr marL="181240" indent="-18124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13</a:t>
            </a:fld>
            <a:endParaRPr lang="en-US"/>
          </a:p>
        </p:txBody>
      </p:sp>
    </p:spTree>
    <p:extLst>
      <p:ext uri="{BB962C8B-B14F-4D97-AF65-F5344CB8AC3E}">
        <p14:creationId xmlns:p14="http://schemas.microsoft.com/office/powerpoint/2010/main" xmlns="" val="133456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lnSpc>
                <a:spcPct val="90000"/>
              </a:lnSpc>
              <a:buFont typeface="Arial" pitchFamily="34" charset="0"/>
              <a:buChar char="•"/>
            </a:pPr>
            <a:r>
              <a:rPr lang="en-US" dirty="0" smtClean="0">
                <a:latin typeface="Arial" charset="0"/>
              </a:rPr>
              <a:t>Adopting health risk behaviors can be a coping response to trauma—such as drinking alcohol to manage flashbacks. </a:t>
            </a:r>
          </a:p>
          <a:p>
            <a:pPr>
              <a:lnSpc>
                <a:spcPct val="90000"/>
              </a:lnSpc>
            </a:pPr>
            <a:endParaRPr lang="en-US" dirty="0" smtClean="0">
              <a:latin typeface="Arial" charset="0"/>
            </a:endParaRPr>
          </a:p>
          <a:p>
            <a:pPr marL="181240" indent="-181240">
              <a:lnSpc>
                <a:spcPct val="90000"/>
              </a:lnSpc>
              <a:buFont typeface="Arial" pitchFamily="34" charset="0"/>
              <a:buChar char="•"/>
            </a:pPr>
            <a:r>
              <a:rPr lang="en-US" dirty="0" smtClean="0">
                <a:latin typeface="Arial" charset="0"/>
              </a:rPr>
              <a:t>This can put the person at greater risk and perpetuate the cycle of trauma and adversely affect their physical health and mortality. </a:t>
            </a:r>
          </a:p>
          <a:p>
            <a:pPr marL="181240" indent="-181240">
              <a:lnSpc>
                <a:spcPct val="90000"/>
              </a:lnSpc>
              <a:buFont typeface="Arial" pitchFamily="34" charset="0"/>
              <a:buChar char="•"/>
            </a:pPr>
            <a:endParaRPr lang="en-US" dirty="0" smtClean="0">
              <a:latin typeface="Arial" charset="0"/>
            </a:endParaRPr>
          </a:p>
          <a:p>
            <a:pPr marL="181240" indent="-181240">
              <a:lnSpc>
                <a:spcPct val="90000"/>
              </a:lnSpc>
              <a:buFont typeface="Arial" pitchFamily="34" charset="0"/>
              <a:buChar char="•"/>
            </a:pPr>
            <a:r>
              <a:rPr lang="en-US" dirty="0" smtClean="0">
                <a:latin typeface="Arial" charset="0"/>
              </a:rPr>
              <a:t>Research has shown a connection between adverse childhood experiences (ACEs),</a:t>
            </a:r>
            <a:r>
              <a:rPr lang="en-US" baseline="0" dirty="0" smtClean="0">
                <a:latin typeface="Arial" charset="0"/>
              </a:rPr>
              <a:t> or potentially traumatic experiences a person had before age 18, and health risk later in life.</a:t>
            </a:r>
            <a:endParaRPr lang="en-US" dirty="0" smtClean="0">
              <a:latin typeface="Arial" charset="0"/>
            </a:endParaRPr>
          </a:p>
        </p:txBody>
      </p:sp>
      <p:sp>
        <p:nvSpPr>
          <p:cNvPr id="4" name="Slide Number Placeholder 3"/>
          <p:cNvSpPr>
            <a:spLocks noGrp="1"/>
          </p:cNvSpPr>
          <p:nvPr>
            <p:ph type="sldNum" sz="quarter" idx="10"/>
          </p:nvPr>
        </p:nvSpPr>
        <p:spPr/>
        <p:txBody>
          <a:bodyPr/>
          <a:lstStyle/>
          <a:p>
            <a:fld id="{CB6D5DBA-4F58-47A9-A106-480647F6796A}" type="slidenum">
              <a:rPr lang="en-US" smtClean="0"/>
              <a:pPr/>
              <a:t>14</a:t>
            </a:fld>
            <a:endParaRPr lang="en-US"/>
          </a:p>
        </p:txBody>
      </p:sp>
    </p:spTree>
    <p:extLst>
      <p:ext uri="{BB962C8B-B14F-4D97-AF65-F5344CB8AC3E}">
        <p14:creationId xmlns:p14="http://schemas.microsoft.com/office/powerpoint/2010/main" xmlns="" val="3964203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EED8E7C-8ECE-4A3D-9E3D-2D90D3F2A8D0}" type="slidenum">
              <a:rPr lang="en-US"/>
              <a:pPr/>
              <a:t>15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xmlns="" val="156611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16</a:t>
            </a:fld>
            <a:endParaRPr lang="en-US"/>
          </a:p>
        </p:txBody>
      </p:sp>
    </p:spTree>
    <p:extLst>
      <p:ext uri="{BB962C8B-B14F-4D97-AF65-F5344CB8AC3E}">
        <p14:creationId xmlns:p14="http://schemas.microsoft.com/office/powerpoint/2010/main" xmlns="" val="365349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lnSpc>
                <a:spcPct val="90000"/>
              </a:lnSpc>
              <a:buFont typeface="Arial" pitchFamily="34" charset="0"/>
              <a:buChar char="•"/>
              <a:defRPr/>
            </a:pPr>
            <a:r>
              <a:rPr lang="en-US" dirty="0" smtClean="0">
                <a:latin typeface="Arial" charset="0"/>
              </a:rPr>
              <a:t>Perhaps one of the largest, if not </a:t>
            </a:r>
            <a:r>
              <a:rPr lang="en-US" u="sng" dirty="0" smtClean="0">
                <a:latin typeface="Arial" charset="0"/>
              </a:rPr>
              <a:t>the</a:t>
            </a:r>
            <a:r>
              <a:rPr lang="en-US" dirty="0" smtClean="0">
                <a:latin typeface="Arial" charset="0"/>
              </a:rPr>
              <a:t> largest, ongoing health risk studies that established this relationship between trauma exposure and physical health is the ACE Study, organized by the CDC and Kaiser Permanente in San Diego, CA</a:t>
            </a:r>
          </a:p>
          <a:p>
            <a:pPr marL="181240" indent="-181240" defTabSz="966612">
              <a:lnSpc>
                <a:spcPct val="90000"/>
              </a:lnSpc>
              <a:buFont typeface="Arial" pitchFamily="34" charset="0"/>
              <a:buChar char="•"/>
              <a:defRPr/>
            </a:pPr>
            <a:endParaRPr lang="en-US" sz="1300" dirty="0">
              <a:solidFill>
                <a:prstClr val="black"/>
              </a:solidFill>
              <a:latin typeface="Arial" charset="0"/>
            </a:endParaRPr>
          </a:p>
          <a:p>
            <a:pPr marL="181240" indent="-181240" defTabSz="966612">
              <a:lnSpc>
                <a:spcPct val="90000"/>
              </a:lnSpc>
              <a:buFont typeface="Arial" pitchFamily="34" charset="0"/>
              <a:buChar char="•"/>
              <a:defRPr/>
            </a:pPr>
            <a:r>
              <a:rPr lang="en-US" sz="1300" dirty="0">
                <a:solidFill>
                  <a:prstClr val="black"/>
                </a:solidFill>
                <a:latin typeface="Arial" charset="0"/>
              </a:rPr>
              <a:t>Researchers surveyed more than 17,000 insured individuals from 1995-1997 about their history of ACEs. </a:t>
            </a:r>
          </a:p>
          <a:p>
            <a:pPr marL="181240" indent="-181240" defTabSz="966612">
              <a:lnSpc>
                <a:spcPct val="90000"/>
              </a:lnSpc>
              <a:buFont typeface="Arial" pitchFamily="34" charset="0"/>
              <a:buChar char="•"/>
              <a:defRPr/>
            </a:pPr>
            <a:endParaRPr lang="en-US" sz="1300" dirty="0">
              <a:solidFill>
                <a:prstClr val="black"/>
              </a:solidFill>
              <a:latin typeface="Arial" charset="0"/>
            </a:endParaRPr>
          </a:p>
          <a:p>
            <a:pPr marL="181240" indent="-181240" defTabSz="966612">
              <a:lnSpc>
                <a:spcPct val="90000"/>
              </a:lnSpc>
              <a:buFont typeface="Arial" pitchFamily="34" charset="0"/>
              <a:buChar char="•"/>
              <a:defRPr/>
            </a:pPr>
            <a:r>
              <a:rPr lang="en-US" sz="1300" dirty="0">
                <a:solidFill>
                  <a:prstClr val="black"/>
                </a:solidFill>
                <a:latin typeface="Arial" charset="0"/>
              </a:rPr>
              <a:t>The ACE Study uses the ACE Score, which is a count of the total number of ACEs respondents reported, to assess the total amount of stress during childhood. </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483306" lvl="1" defTabSz="966612">
              <a:lnSpc>
                <a:spcPct val="90000"/>
              </a:lnSpc>
              <a:defRPr/>
            </a:pPr>
            <a:r>
              <a:rPr lang="en-US" sz="1300" b="1" dirty="0">
                <a:solidFill>
                  <a:prstClr val="black"/>
                </a:solidFill>
                <a:latin typeface="Arial" charset="0"/>
              </a:rPr>
              <a:t>Findings: </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664546" lvl="1" indent="-181240" defTabSz="966612">
              <a:lnSpc>
                <a:spcPct val="90000"/>
              </a:lnSpc>
              <a:buFont typeface="Arial" pitchFamily="34" charset="0"/>
              <a:buChar char="•"/>
              <a:defRPr/>
            </a:pPr>
            <a:r>
              <a:rPr lang="en-US" sz="1300" dirty="0">
                <a:solidFill>
                  <a:prstClr val="black"/>
                </a:solidFill>
                <a:latin typeface="Arial" charset="0"/>
              </a:rPr>
              <a:t>Childhood abuse, neglect, and exposure to other traumatic stressors (ACEs) are common. </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664546" lvl="1" indent="-181240" defTabSz="966612">
              <a:lnSpc>
                <a:spcPct val="90000"/>
              </a:lnSpc>
              <a:buFont typeface="Arial" pitchFamily="34" charset="0"/>
              <a:buChar char="•"/>
              <a:defRPr/>
            </a:pPr>
            <a:r>
              <a:rPr lang="en-US" sz="1300" dirty="0">
                <a:solidFill>
                  <a:prstClr val="black"/>
                </a:solidFill>
                <a:latin typeface="Arial" charset="0"/>
              </a:rPr>
              <a:t>Almost two-thirds of study participants reported at least 1 ACE, and more than 1 in 5 reported 3 or more ACE. </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664546" lvl="1" indent="-181240" defTabSz="966612">
              <a:lnSpc>
                <a:spcPct val="90000"/>
              </a:lnSpc>
              <a:buFont typeface="Arial" pitchFamily="34" charset="0"/>
              <a:buChar char="•"/>
              <a:defRPr/>
            </a:pPr>
            <a:r>
              <a:rPr lang="en-US" sz="1300" dirty="0">
                <a:solidFill>
                  <a:prstClr val="black"/>
                </a:solidFill>
                <a:latin typeface="Arial" charset="0"/>
              </a:rPr>
              <a:t>The short- and long-term outcomes of these childhood exposures include a multitude of health and social problems. </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664546" lvl="1" indent="-181240" defTabSz="966612">
              <a:lnSpc>
                <a:spcPct val="90000"/>
              </a:lnSpc>
              <a:buFont typeface="Arial" pitchFamily="34" charset="0"/>
              <a:buChar char="•"/>
              <a:defRPr/>
            </a:pPr>
            <a:r>
              <a:rPr lang="en-US" sz="1300" dirty="0">
                <a:solidFill>
                  <a:prstClr val="black"/>
                </a:solidFill>
                <a:latin typeface="Arial" charset="0"/>
              </a:rPr>
              <a:t>As the number of ACEs increases, the risk for the types of health problems on the previous slide increases in a strong and graded fashion and with that a direct, negative impact on mortality and longevity.</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pPr marL="664546" lvl="1" indent="-181240" defTabSz="966612">
              <a:lnSpc>
                <a:spcPct val="90000"/>
              </a:lnSpc>
              <a:buFont typeface="Arial" pitchFamily="34" charset="0"/>
              <a:buChar char="•"/>
              <a:defRPr/>
            </a:pPr>
            <a:r>
              <a:rPr lang="en-US" sz="1300" dirty="0">
                <a:solidFill>
                  <a:prstClr val="black"/>
                </a:solidFill>
                <a:latin typeface="Arial" pitchFamily="34" charset="0"/>
                <a:cs typeface="Arial" pitchFamily="34" charset="0"/>
              </a:rPr>
              <a:t>“Is drug abuse self-destructive or is it a desperate attempt at self-healing, albeit while accepting a significant future risk?” (</a:t>
            </a:r>
            <a:r>
              <a:rPr lang="en-US" sz="1300" dirty="0" err="1">
                <a:solidFill>
                  <a:prstClr val="black"/>
                </a:solidFill>
                <a:latin typeface="Arial" pitchFamily="34" charset="0"/>
                <a:cs typeface="Arial" pitchFamily="34" charset="0"/>
              </a:rPr>
              <a:t>Felitti</a:t>
            </a:r>
            <a:r>
              <a:rPr lang="en-US" sz="1300" dirty="0">
                <a:solidFill>
                  <a:prstClr val="black"/>
                </a:solidFill>
                <a:latin typeface="Arial" pitchFamily="34" charset="0"/>
                <a:cs typeface="Arial" pitchFamily="34" charset="0"/>
              </a:rPr>
              <a:t> et al, 1998)</a:t>
            </a:r>
          </a:p>
          <a:p>
            <a:pPr marL="664546" lvl="1" indent="-181240" defTabSz="966612">
              <a:lnSpc>
                <a:spcPct val="90000"/>
              </a:lnSpc>
              <a:buFont typeface="Arial" pitchFamily="34" charset="0"/>
              <a:buChar char="•"/>
              <a:defRPr/>
            </a:pPr>
            <a:endParaRPr lang="en-US" sz="1300" dirty="0">
              <a:solidFill>
                <a:prstClr val="black"/>
              </a:solidFill>
              <a:latin typeface="Arial" charset="0"/>
            </a:endParaRPr>
          </a:p>
          <a:p>
            <a:r>
              <a:rPr lang="en-US" dirty="0" smtClean="0"/>
              <a:t>I’m going to read you</a:t>
            </a:r>
            <a:r>
              <a:rPr lang="en-US" baseline="0" dirty="0" smtClean="0"/>
              <a:t> the questions asked in the ACE study to determine childhood exposure to traumatic stressors. You may wish to make a note of any questions that stand out to you as you think about these events in your own life and in the lives of the people you serve. </a:t>
            </a:r>
            <a:endParaRPr lang="en-US" b="1"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17</a:t>
            </a:fld>
            <a:endParaRPr lang="en-US"/>
          </a:p>
        </p:txBody>
      </p:sp>
    </p:spTree>
    <p:extLst>
      <p:ext uri="{BB962C8B-B14F-4D97-AF65-F5344CB8AC3E}">
        <p14:creationId xmlns:p14="http://schemas.microsoft.com/office/powerpoint/2010/main" xmlns="" val="240845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The underlying question is not “What’s wrong with you?” but “What happened to you?”</a:t>
            </a:r>
          </a:p>
          <a:p>
            <a:pPr marL="181240" indent="-181240">
              <a:buFont typeface="Arial" pitchFamily="34" charset="0"/>
              <a:buChar char="•"/>
            </a:pPr>
            <a:r>
              <a:rPr lang="en-US" sz="1300" dirty="0"/>
              <a:t>What are often called symptoms are actually adaptations to traumatic events.</a:t>
            </a:r>
          </a:p>
          <a:p>
            <a:pPr marL="181240" indent="-181240">
              <a:buFont typeface="Arial" pitchFamily="34" charset="0"/>
              <a:buChar char="•"/>
            </a:pPr>
            <a:r>
              <a:rPr lang="en-US" sz="1300" dirty="0"/>
              <a:t>Healing happens in relationships.</a:t>
            </a:r>
          </a:p>
          <a:p>
            <a:pPr defTabSz="966612">
              <a:defRPr/>
            </a:pPr>
            <a:endParaRPr lang="en-US" sz="1300" b="1" i="1" dirty="0"/>
          </a:p>
          <a:p>
            <a:pPr defTabSz="966612">
              <a:defRPr/>
            </a:pPr>
            <a:r>
              <a:rPr lang="en-US" sz="1300" b="1" i="1" dirty="0">
                <a:solidFill>
                  <a:srgbClr val="FFFF00"/>
                </a:solidFill>
              </a:rPr>
              <a:t>Power of Empathy </a:t>
            </a:r>
            <a:r>
              <a:rPr lang="en-US" sz="1300" b="1" i="1" dirty="0"/>
              <a:t>(Video - </a:t>
            </a:r>
            <a:r>
              <a:rPr lang="en-US" sz="1300" b="1" i="1" dirty="0" err="1"/>
              <a:t>Brene</a:t>
            </a:r>
            <a:r>
              <a:rPr lang="en-US" sz="1300" b="1" i="1" dirty="0"/>
              <a:t> Brown) available at </a:t>
            </a:r>
            <a:r>
              <a:rPr lang="en-US" sz="1300" b="1" i="1" u="sng" dirty="0">
                <a:hlinkClick r:id="rId3"/>
              </a:rPr>
              <a:t>https://www.youtube.com/watch?v=1Evwgu369Jw</a:t>
            </a:r>
            <a:endParaRPr lang="en-US" sz="1300" b="1" dirty="0"/>
          </a:p>
          <a:p>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4</a:t>
            </a:fld>
            <a:endParaRPr lang="en-US"/>
          </a:p>
        </p:txBody>
      </p:sp>
    </p:spTree>
    <p:extLst>
      <p:ext uri="{BB962C8B-B14F-4D97-AF65-F5344CB8AC3E}">
        <p14:creationId xmlns:p14="http://schemas.microsoft.com/office/powerpoint/2010/main" xmlns="" val="427779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9DABA11-FE7A-46EA-AFB2-49BD464D8F06}" type="slidenum">
              <a:rPr lang="en-US" smtClean="0"/>
              <a:pPr>
                <a:defRPr/>
              </a:pPr>
              <a:t>27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28</a:t>
            </a:fld>
            <a:endParaRPr lang="en-US"/>
          </a:p>
        </p:txBody>
      </p:sp>
    </p:spTree>
    <p:extLst>
      <p:ext uri="{BB962C8B-B14F-4D97-AF65-F5344CB8AC3E}">
        <p14:creationId xmlns:p14="http://schemas.microsoft.com/office/powerpoint/2010/main" xmlns="" val="516258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In a juvenile facility in Florida, the director understood that bedtime was a scary time for many of the girls. Whether they had been abused or witnessed violence in the home, night time was frightening. Thinking creatively on what could make a difference, the director utilized the talent of an officer and had him paint each cell to make them comforting. Simple paint and blankets did much to reduce fear and decrease anxiety at bedtime. </a:t>
            </a:r>
          </a:p>
          <a:p>
            <a:endParaRPr lang="en-US" dirty="0"/>
          </a:p>
        </p:txBody>
      </p:sp>
      <p:sp>
        <p:nvSpPr>
          <p:cNvPr id="4" name="Slide Number Placeholder 3"/>
          <p:cNvSpPr>
            <a:spLocks noGrp="1"/>
          </p:cNvSpPr>
          <p:nvPr>
            <p:ph type="sldNum" sz="quarter" idx="10"/>
          </p:nvPr>
        </p:nvSpPr>
        <p:spPr/>
        <p:txBody>
          <a:bodyPr/>
          <a:lstStyle/>
          <a:p>
            <a:fld id="{C600D1A1-4421-492F-A4F7-389225E48980}" type="slidenum">
              <a:rPr lang="en-US" smtClean="0"/>
              <a:pPr/>
              <a:t>29</a:t>
            </a:fld>
            <a:endParaRPr lang="en-US"/>
          </a:p>
        </p:txBody>
      </p:sp>
    </p:spTree>
    <p:extLst>
      <p:ext uri="{BB962C8B-B14F-4D97-AF65-F5344CB8AC3E}">
        <p14:creationId xmlns:p14="http://schemas.microsoft.com/office/powerpoint/2010/main" xmlns="" val="31390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30</a:t>
            </a:fld>
            <a:endParaRPr lang="en-US"/>
          </a:p>
        </p:txBody>
      </p:sp>
    </p:spTree>
    <p:extLst>
      <p:ext uri="{BB962C8B-B14F-4D97-AF65-F5344CB8AC3E}">
        <p14:creationId xmlns:p14="http://schemas.microsoft.com/office/powerpoint/2010/main" xmlns="" val="278713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31</a:t>
            </a:fld>
            <a:endParaRPr lang="en-US"/>
          </a:p>
        </p:txBody>
      </p:sp>
    </p:spTree>
    <p:extLst>
      <p:ext uri="{BB962C8B-B14F-4D97-AF65-F5344CB8AC3E}">
        <p14:creationId xmlns:p14="http://schemas.microsoft.com/office/powerpoint/2010/main" xmlns="" val="328672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32</a:t>
            </a:fld>
            <a:endParaRPr lang="en-US"/>
          </a:p>
        </p:txBody>
      </p:sp>
    </p:spTree>
    <p:extLst>
      <p:ext uri="{BB962C8B-B14F-4D97-AF65-F5344CB8AC3E}">
        <p14:creationId xmlns:p14="http://schemas.microsoft.com/office/powerpoint/2010/main" xmlns="" val="60477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00D1A1-4421-492F-A4F7-389225E48980}" type="slidenum">
              <a:rPr lang="en-US" smtClean="0"/>
              <a:pPr/>
              <a:t>33</a:t>
            </a:fld>
            <a:endParaRPr lang="en-US"/>
          </a:p>
        </p:txBody>
      </p:sp>
    </p:spTree>
    <p:extLst>
      <p:ext uri="{BB962C8B-B14F-4D97-AF65-F5344CB8AC3E}">
        <p14:creationId xmlns:p14="http://schemas.microsoft.com/office/powerpoint/2010/main" xmlns="" val="428119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lnSpc>
                <a:spcPct val="200000"/>
              </a:lnSpc>
              <a:buFont typeface="Arial" pitchFamily="34" charset="0"/>
              <a:buChar char="•"/>
            </a:pPr>
            <a:r>
              <a:rPr lang="en-US" sz="1300" dirty="0"/>
              <a:t>This framework for understanding trauma was developed by a working group of researchers, practitioners, trauma survivors, and family members convened by SAMHSA. </a:t>
            </a:r>
          </a:p>
          <a:p>
            <a:pPr>
              <a:lnSpc>
                <a:spcPct val="200000"/>
              </a:lnSpc>
            </a:pPr>
            <a:endParaRPr lang="en-US" sz="1300" dirty="0"/>
          </a:p>
          <a:p>
            <a:pPr marL="181240" indent="-181240">
              <a:lnSpc>
                <a:spcPct val="200000"/>
              </a:lnSpc>
              <a:buFont typeface="Arial" pitchFamily="34" charset="0"/>
              <a:buChar char="•"/>
            </a:pPr>
            <a:r>
              <a:rPr lang="en-US" sz="1300" dirty="0"/>
              <a:t>It is important because it creates a framework for understanding the complex nature of trauma.</a:t>
            </a:r>
          </a:p>
          <a:p>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5</a:t>
            </a:fld>
            <a:endParaRPr lang="en-US"/>
          </a:p>
        </p:txBody>
      </p:sp>
    </p:spTree>
    <p:extLst>
      <p:ext uri="{BB962C8B-B14F-4D97-AF65-F5344CB8AC3E}">
        <p14:creationId xmlns:p14="http://schemas.microsoft.com/office/powerpoint/2010/main" xmlns="" val="46100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4E3361D-3B12-4F92-9F51-AF9925AA6F7A}" type="slidenum">
              <a:rPr lang="en-US"/>
              <a:pPr/>
              <a:t>34</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3753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The focus on </a:t>
            </a:r>
            <a:r>
              <a:rPr lang="en-US" sz="1300" b="1" dirty="0"/>
              <a:t>events</a:t>
            </a:r>
            <a:r>
              <a:rPr lang="en-US" sz="1300" dirty="0"/>
              <a:t> places the cause of trauma in the environment not in some defect of the individual. This is what underlies the basic credo of trauma-informed approaches: “It’s not what’s wrong with you, but what happened to you.”</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n-US" sz="1300" dirty="0"/>
              <a:t>The focus on </a:t>
            </a:r>
            <a:r>
              <a:rPr lang="en-US" sz="1300" b="1" dirty="0"/>
              <a:t>experience</a:t>
            </a:r>
            <a:r>
              <a:rPr lang="en-US" sz="1300" dirty="0"/>
              <a:t> highlights the fact that not every child or adult will experience the same events as traumatic.</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n-US" sz="1300" dirty="0"/>
              <a:t>The identification of a broad range of potential </a:t>
            </a:r>
            <a:r>
              <a:rPr lang="en-US" sz="1300" b="1" dirty="0"/>
              <a:t>effects</a:t>
            </a:r>
            <a:r>
              <a:rPr lang="en-US" sz="1300" dirty="0"/>
              <a:t> reminds us that our response must be holistic—it’s not enough to focus on symptoms or behaviors. Our goal is to support a child to learn and grow or an adult to live a satisfying life.</a:t>
            </a:r>
          </a:p>
          <a:p>
            <a:endParaRPr lang="en-US" dirty="0"/>
          </a:p>
        </p:txBody>
      </p:sp>
      <p:sp>
        <p:nvSpPr>
          <p:cNvPr id="4" name="Slide Number Placeholder 3"/>
          <p:cNvSpPr>
            <a:spLocks noGrp="1"/>
          </p:cNvSpPr>
          <p:nvPr>
            <p:ph type="sldNum" sz="quarter" idx="10"/>
          </p:nvPr>
        </p:nvSpPr>
        <p:spPr/>
        <p:txBody>
          <a:bodyPr/>
          <a:lstStyle/>
          <a:p>
            <a:fld id="{116657CE-9722-4932-8D88-0D941FCDC982}" type="slidenum">
              <a:rPr lang="en-US" smtClean="0"/>
              <a:pPr/>
              <a:t>6</a:t>
            </a:fld>
            <a:endParaRPr lang="en-US"/>
          </a:p>
        </p:txBody>
      </p:sp>
    </p:spTree>
    <p:extLst>
      <p:ext uri="{BB962C8B-B14F-4D97-AF65-F5344CB8AC3E}">
        <p14:creationId xmlns:p14="http://schemas.microsoft.com/office/powerpoint/2010/main" xmlns="" val="372529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There is a very wide range of events that can potentially cause trauma.</a:t>
            </a:r>
          </a:p>
          <a:p>
            <a:pPr lvl="0"/>
            <a:endParaRPr lang="en-US" sz="1300" dirty="0"/>
          </a:p>
          <a:p>
            <a:pPr marL="181240" indent="-181240">
              <a:buFont typeface="Arial" pitchFamily="34" charset="0"/>
              <a:buChar char="•"/>
            </a:pPr>
            <a:r>
              <a:rPr lang="en-US" sz="1300" dirty="0"/>
              <a:t>Trauma can be caused by events that the individual doesn’t remember, such as events that occurred in early childhood.</a:t>
            </a:r>
          </a:p>
          <a:p>
            <a:pPr marL="181240" indent="-181240">
              <a:buFont typeface="Arial" pitchFamily="34" charset="0"/>
              <a:buChar char="•"/>
            </a:pPr>
            <a:endParaRPr lang="en-US" sz="1300" dirty="0"/>
          </a:p>
          <a:p>
            <a:pPr marL="181240" indent="-181240">
              <a:buFont typeface="Arial" pitchFamily="34" charset="0"/>
              <a:buChar char="•"/>
            </a:pPr>
            <a:r>
              <a:rPr lang="en-US" sz="1300" dirty="0"/>
              <a:t>Trauma can be caused by events that are well-intentioned and necessary, such as medical procedures.</a:t>
            </a:r>
          </a:p>
          <a:p>
            <a:pPr marL="181240" indent="-181240">
              <a:buFont typeface="Arial" pitchFamily="34" charset="0"/>
              <a:buChar char="•"/>
            </a:pPr>
            <a:endParaRPr lang="en-US" sz="1300" dirty="0"/>
          </a:p>
          <a:p>
            <a:pPr marL="181240" indent="-181240">
              <a:buFont typeface="Arial" pitchFamily="34" charset="0"/>
              <a:buChar char="•"/>
            </a:pPr>
            <a:r>
              <a:rPr lang="en-US" sz="1300" dirty="0"/>
              <a:t>Trauma can be caused by an event that didn’t happen to the person but to a group that he or she identifies closely with—as in slavery or the Holocaust or the genocide of the Native American people. </a:t>
            </a:r>
          </a:p>
          <a:p>
            <a:pPr marL="181240" indent="-181240">
              <a:buFont typeface="Arial" pitchFamily="34" charset="0"/>
              <a:buChar char="•"/>
            </a:pPr>
            <a:endParaRPr lang="en-US" sz="1300" dirty="0"/>
          </a:p>
          <a:p>
            <a:pPr marL="181240" indent="-181240">
              <a:buFont typeface="Arial" pitchFamily="34" charset="0"/>
              <a:buChar char="•"/>
            </a:pPr>
            <a:r>
              <a:rPr lang="en-US" sz="1300" dirty="0"/>
              <a:t>Over time, chronic stressors can accumulate to cause trauma.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7</a:t>
            </a:fld>
            <a:endParaRPr lang="en-US"/>
          </a:p>
        </p:txBody>
      </p:sp>
    </p:spTree>
    <p:extLst>
      <p:ext uri="{BB962C8B-B14F-4D97-AF65-F5344CB8AC3E}">
        <p14:creationId xmlns:p14="http://schemas.microsoft.com/office/powerpoint/2010/main" xmlns="" val="131153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The individual’s </a:t>
            </a:r>
            <a:r>
              <a:rPr lang="en-US" sz="1300" b="1" i="1" dirty="0"/>
              <a:t>experience</a:t>
            </a:r>
            <a:r>
              <a:rPr lang="en-US" sz="1300" dirty="0"/>
              <a:t> of trauma may be profoundly affected by when, how, where and how often it occurs.</a:t>
            </a:r>
          </a:p>
          <a:p>
            <a:pPr marL="181240" indent="-181240">
              <a:buFont typeface="Arial" pitchFamily="34" charset="0"/>
              <a:buChar char="•"/>
            </a:pPr>
            <a:endParaRPr lang="en-US" sz="1300" dirty="0"/>
          </a:p>
          <a:p>
            <a:pPr marL="181240" indent="-181240">
              <a:buFont typeface="Arial" pitchFamily="34" charset="0"/>
              <a:buChar char="•"/>
            </a:pPr>
            <a:r>
              <a:rPr lang="en-US" sz="1300" dirty="0"/>
              <a:t>Trauma can result from a single devastating event, called </a:t>
            </a:r>
            <a:r>
              <a:rPr lang="en-US" sz="1300" i="1" dirty="0"/>
              <a:t>single-episode trauma </a:t>
            </a:r>
            <a:r>
              <a:rPr lang="en-US" sz="1300" dirty="0"/>
              <a:t>(sometimes called </a:t>
            </a:r>
            <a:r>
              <a:rPr lang="en-US" sz="1300" i="1" dirty="0"/>
              <a:t>acute trauma</a:t>
            </a:r>
            <a:r>
              <a:rPr lang="en-US" sz="1300" dirty="0"/>
              <a:t>), or it can result from multiple traumatic events over time.</a:t>
            </a:r>
          </a:p>
          <a:p>
            <a:r>
              <a:rPr lang="en-US" sz="1300" dirty="0"/>
              <a:t> </a:t>
            </a:r>
          </a:p>
          <a:p>
            <a:pPr marL="181240" indent="-181240">
              <a:buFont typeface="Arial" pitchFamily="34" charset="0"/>
              <a:buChar char="•"/>
            </a:pPr>
            <a:r>
              <a:rPr lang="en-US" sz="1300" dirty="0"/>
              <a:t>Most individuals served in the public system have complex trauma, which comes from experiencing multiple sources of trauma over a lifetime.</a:t>
            </a:r>
          </a:p>
          <a:p>
            <a:pPr marL="181240" indent="-181240">
              <a:buFont typeface="Arial" pitchFamily="34" charset="0"/>
              <a:buChar char="•"/>
            </a:pPr>
            <a:endParaRPr lang="en-US" sz="1300" dirty="0"/>
          </a:p>
          <a:p>
            <a:pPr marL="181240" indent="-181240">
              <a:buFont typeface="Arial" pitchFamily="34" charset="0"/>
              <a:buChar char="•"/>
            </a:pPr>
            <a:r>
              <a:rPr lang="en-US" sz="1300" dirty="0">
                <a:solidFill>
                  <a:srgbClr val="FFFF00"/>
                </a:solidFill>
              </a:rPr>
              <a:t>Trauma can be totally unintentional, as when an organization does harm through its procedures. For example, the routine practice of undressing for a medical exam can re-traumatize a person. </a:t>
            </a:r>
          </a:p>
          <a:p>
            <a:pPr marL="181240" indent="-181240">
              <a:buFont typeface="Arial" pitchFamily="34" charset="0"/>
              <a:buChar char="•"/>
            </a:pPr>
            <a:endParaRPr lang="en-US" sz="1300" dirty="0"/>
          </a:p>
          <a:p>
            <a:pPr marL="181240" indent="-181240">
              <a:buFont typeface="Arial" pitchFamily="34" charset="0"/>
              <a:buChar char="•"/>
            </a:pPr>
            <a:r>
              <a:rPr lang="en-US" sz="1300" dirty="0"/>
              <a:t>Systems can also unintentionally replicate the dynamics of an earlier trauma, causing re-traumatization.</a:t>
            </a:r>
          </a:p>
          <a:p>
            <a:pPr marL="181240" indent="-181240">
              <a:buFont typeface="Arial" pitchFamily="34" charset="0"/>
              <a:buChar char="•"/>
            </a:pPr>
            <a:endParaRPr lang="en-US" sz="1300" dirty="0"/>
          </a:p>
          <a:p>
            <a:pPr marL="181240" indent="-181240">
              <a:buFont typeface="Arial" pitchFamily="34" charset="0"/>
              <a:buChar char="•"/>
            </a:pPr>
            <a:r>
              <a:rPr lang="en-US" sz="1300" dirty="0"/>
              <a:t>Trauma can occur from hearing about, watching, or interacting with others who have had traumatic experiences.</a:t>
            </a:r>
          </a:p>
          <a:p>
            <a:pPr marL="181240" indent="-18124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8</a:t>
            </a:fld>
            <a:endParaRPr lang="en-US"/>
          </a:p>
        </p:txBody>
      </p:sp>
    </p:spTree>
    <p:extLst>
      <p:ext uri="{BB962C8B-B14F-4D97-AF65-F5344CB8AC3E}">
        <p14:creationId xmlns:p14="http://schemas.microsoft.com/office/powerpoint/2010/main" xmlns="" val="164560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The context, expectations, and meaning assigned to an event or circumstance may determine how it is experienced. </a:t>
            </a:r>
          </a:p>
          <a:p>
            <a:endParaRPr lang="en-US" sz="1300" dirty="0"/>
          </a:p>
          <a:p>
            <a:pPr marL="181240" indent="-181240">
              <a:buFont typeface="Arial" pitchFamily="34" charset="0"/>
              <a:buChar char="•"/>
            </a:pPr>
            <a:r>
              <a:rPr lang="en-US" sz="1300" dirty="0"/>
              <a:t>Trauma often includes a threat to life, bodily integrity or sanity and/or the feeling of being overwhelmed and unable to cope.</a:t>
            </a:r>
          </a:p>
          <a:p>
            <a:pPr marL="181240" indent="-181240">
              <a:buFont typeface="Arial" pitchFamily="34" charset="0"/>
              <a:buChar char="•"/>
            </a:pPr>
            <a:endParaRPr lang="en-US" sz="1300" dirty="0"/>
          </a:p>
          <a:p>
            <a:pPr marL="181240" indent="-181240">
              <a:buFont typeface="Arial" pitchFamily="34" charset="0"/>
              <a:buChar char="•"/>
            </a:pPr>
            <a:r>
              <a:rPr lang="en-US" sz="1300" dirty="0"/>
              <a:t>Even interventions that are necessary or life-saving may be experienced as traumatic (e.g., medical interventions or removal from an abusive home).</a:t>
            </a:r>
          </a:p>
          <a:p>
            <a:pPr marL="181240" indent="-181240">
              <a:buFont typeface="Arial" pitchFamily="34" charset="0"/>
              <a:buChar char="•"/>
            </a:pPr>
            <a:endParaRPr lang="en-US" sz="1300" dirty="0"/>
          </a:p>
          <a:p>
            <a:pPr marL="181240" indent="-181240">
              <a:buFont typeface="Arial" pitchFamily="34" charset="0"/>
              <a:buChar char="•"/>
            </a:pPr>
            <a:r>
              <a:rPr lang="en-US" sz="1300" dirty="0"/>
              <a:t>Humiliation, betrayal, or silencing may compound the traumatic experience.</a:t>
            </a:r>
          </a:p>
          <a:p>
            <a:pPr marL="181240" indent="-181240">
              <a:buFont typeface="Arial" pitchFamily="34" charset="0"/>
              <a:buChar char="•"/>
            </a:pPr>
            <a:endParaRPr lang="en-US" sz="1300" dirty="0"/>
          </a:p>
          <a:p>
            <a:pPr marL="181240" indent="-181240">
              <a:buFont typeface="Arial" pitchFamily="34" charset="0"/>
              <a:buChar char="•"/>
            </a:pPr>
            <a:r>
              <a:rPr lang="en-US" sz="1300" dirty="0"/>
              <a:t>The individual experience of trauma is not necessarily conscious or recognized either by the individual or by others, and it may include physiological as well as cognitive experience. </a:t>
            </a:r>
          </a:p>
          <a:p>
            <a:pPr marL="181240" indent="-18124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B6D5DBA-4F58-47A9-A106-480647F6796A}" type="slidenum">
              <a:rPr lang="en-US" smtClean="0"/>
              <a:pPr/>
              <a:t>9</a:t>
            </a:fld>
            <a:endParaRPr lang="en-US"/>
          </a:p>
        </p:txBody>
      </p:sp>
    </p:spTree>
    <p:extLst>
      <p:ext uri="{BB962C8B-B14F-4D97-AF65-F5344CB8AC3E}">
        <p14:creationId xmlns:p14="http://schemas.microsoft.com/office/powerpoint/2010/main" xmlns="" val="158861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Ask participants to discuss why some events may be traumatic for one person but not for another.</a:t>
            </a:r>
          </a:p>
        </p:txBody>
      </p:sp>
      <p:sp>
        <p:nvSpPr>
          <p:cNvPr id="4" name="Slide Number Placeholder 3"/>
          <p:cNvSpPr>
            <a:spLocks noGrp="1"/>
          </p:cNvSpPr>
          <p:nvPr>
            <p:ph type="sldNum" sz="quarter" idx="10"/>
          </p:nvPr>
        </p:nvSpPr>
        <p:spPr/>
        <p:txBody>
          <a:bodyPr/>
          <a:lstStyle/>
          <a:p>
            <a:fld id="{CB6D5DBA-4F58-47A9-A106-480647F6796A}" type="slidenum">
              <a:rPr lang="en-US" smtClean="0"/>
              <a:pPr/>
              <a:t>10</a:t>
            </a:fld>
            <a:endParaRPr lang="en-US"/>
          </a:p>
        </p:txBody>
      </p:sp>
    </p:spTree>
    <p:extLst>
      <p:ext uri="{BB962C8B-B14F-4D97-AF65-F5344CB8AC3E}">
        <p14:creationId xmlns:p14="http://schemas.microsoft.com/office/powerpoint/2010/main" xmlns="" val="388059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a:t>
            </a:r>
            <a:r>
              <a:rPr lang="en-US" sz="1300" dirty="0">
                <a:solidFill>
                  <a:srgbClr val="800000"/>
                </a:solidFill>
              </a:rPr>
              <a:t>effect </a:t>
            </a:r>
            <a:r>
              <a:rPr lang="en-US" sz="1300" dirty="0"/>
              <a:t>of trauma on an individual can be conceptualized as a normal response to an abnormal situation.</a:t>
            </a:r>
          </a:p>
        </p:txBody>
      </p:sp>
      <p:sp>
        <p:nvSpPr>
          <p:cNvPr id="4" name="Slide Number Placeholder 3"/>
          <p:cNvSpPr>
            <a:spLocks noGrp="1"/>
          </p:cNvSpPr>
          <p:nvPr>
            <p:ph type="sldNum" sz="quarter" idx="10"/>
          </p:nvPr>
        </p:nvSpPr>
        <p:spPr/>
        <p:txBody>
          <a:bodyPr/>
          <a:lstStyle/>
          <a:p>
            <a:fld id="{CB6D5DBA-4F58-47A9-A106-480647F6796A}" type="slidenum">
              <a:rPr lang="en-US" smtClean="0"/>
              <a:pPr/>
              <a:t>11</a:t>
            </a:fld>
            <a:endParaRPr lang="en-US"/>
          </a:p>
        </p:txBody>
      </p:sp>
    </p:spTree>
    <p:extLst>
      <p:ext uri="{BB962C8B-B14F-4D97-AF65-F5344CB8AC3E}">
        <p14:creationId xmlns:p14="http://schemas.microsoft.com/office/powerpoint/2010/main" xmlns="" val="9939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4352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T Template2.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ctrTitle"/>
          </p:nvPr>
        </p:nvSpPr>
        <p:spPr>
          <a:xfrm>
            <a:off x="1636776" y="2174875"/>
            <a:ext cx="7315200" cy="1470025"/>
          </a:xfrm>
        </p:spPr>
        <p:txBody>
          <a:bodyPr/>
          <a:lstStyle>
            <a:lvl1pPr algn="l">
              <a:defRPr>
                <a:solidFill>
                  <a:srgbClr val="336600"/>
                </a:solidFill>
              </a:defRPr>
            </a:lvl1pPr>
          </a:lstStyle>
          <a:p>
            <a:r>
              <a:rPr lang="en-US" dirty="0"/>
              <a:t>Click to edit Master title style</a:t>
            </a:r>
          </a:p>
        </p:txBody>
      </p:sp>
      <p:sp>
        <p:nvSpPr>
          <p:cNvPr id="3076" name="Rectangle 4"/>
          <p:cNvSpPr>
            <a:spLocks noGrp="1" noChangeArrowheads="1"/>
          </p:cNvSpPr>
          <p:nvPr>
            <p:ph type="subTitle" idx="1"/>
          </p:nvPr>
        </p:nvSpPr>
        <p:spPr>
          <a:xfrm>
            <a:off x="2704402" y="4151376"/>
            <a:ext cx="6400800" cy="1371600"/>
          </a:xfrm>
        </p:spPr>
        <p:txBody>
          <a:bodyPr/>
          <a:lstStyle>
            <a:lvl1pPr marL="0" indent="0" algn="r">
              <a:buFontTx/>
              <a:buNone/>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xmlns="" val="72399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a:t>Slide </a:t>
            </a:r>
            <a:fld id="{18FCB52B-6E8A-4E40-8B9B-E1B0D681301F}" type="slidenum">
              <a:rPr lang="en-US"/>
              <a:pPr>
                <a:defRPr/>
              </a:pPr>
              <a:t>‹#›</a:t>
            </a:fld>
            <a:endParaRPr lang="en-US"/>
          </a:p>
        </p:txBody>
      </p:sp>
    </p:spTree>
    <p:extLst>
      <p:ext uri="{BB962C8B-B14F-4D97-AF65-F5344CB8AC3E}">
        <p14:creationId xmlns:p14="http://schemas.microsoft.com/office/powerpoint/2010/main" xmlns="" val="160995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r>
              <a:rPr lang="en-US"/>
              <a:t>Slide </a:t>
            </a:r>
            <a:fld id="{D20CCCEC-54E0-4C9C-963B-122D82546A71}" type="slidenum">
              <a:rPr lang="en-US"/>
              <a:pPr>
                <a:defRPr/>
              </a:pPr>
              <a:t>‹#›</a:t>
            </a:fld>
            <a:endParaRPr lang="en-US"/>
          </a:p>
        </p:txBody>
      </p:sp>
    </p:spTree>
    <p:extLst>
      <p:ext uri="{BB962C8B-B14F-4D97-AF65-F5344CB8AC3E}">
        <p14:creationId xmlns:p14="http://schemas.microsoft.com/office/powerpoint/2010/main" xmlns="" val="48976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35808"/>
            <a:ext cx="8229600" cy="777240"/>
          </a:xfrm>
        </p:spPr>
        <p:txBody>
          <a:bodyPr/>
          <a:lstStyle>
            <a:lvl1pPr>
              <a:defRPr>
                <a:solidFill>
                  <a:srgbClr val="336600"/>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r>
              <a:rPr lang="en-US"/>
              <a:t>Slide </a:t>
            </a:r>
            <a:fld id="{F9F822D9-DF84-43BA-B376-245A4ACDBB2D}" type="slidenum">
              <a:rPr lang="en-US"/>
              <a:pPr>
                <a:defRPr/>
              </a:pPr>
              <a:t>‹#›</a:t>
            </a:fld>
            <a:endParaRPr lang="en-US"/>
          </a:p>
        </p:txBody>
      </p:sp>
    </p:spTree>
    <p:extLst>
      <p:ext uri="{BB962C8B-B14F-4D97-AF65-F5344CB8AC3E}">
        <p14:creationId xmlns:p14="http://schemas.microsoft.com/office/powerpoint/2010/main" xmlns="" val="390087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t>Slide </a:t>
            </a:r>
            <a:fld id="{6252DD5F-4D00-40DB-9074-6BD0B20EE495}" type="slidenum">
              <a:rPr lang="en-US"/>
              <a:pPr>
                <a:defRPr/>
              </a:pPr>
              <a:t>‹#›</a:t>
            </a:fld>
            <a:endParaRPr lang="en-US"/>
          </a:p>
        </p:txBody>
      </p:sp>
    </p:spTree>
    <p:extLst>
      <p:ext uri="{BB962C8B-B14F-4D97-AF65-F5344CB8AC3E}">
        <p14:creationId xmlns:p14="http://schemas.microsoft.com/office/powerpoint/2010/main" xmlns="" val="404889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194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6189DBE-BF5F-4458-84F5-9E6B2E81B1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19BCC3C-6581-4D3D-9410-9D258B1E7FD4}" type="slidenum">
              <a:rPr lang="en-US"/>
              <a:pPr>
                <a:defRPr/>
              </a:pPr>
              <a:t>‹#›</a:t>
            </a:fld>
            <a:endParaRPr lang="en-US"/>
          </a:p>
        </p:txBody>
      </p:sp>
      <p:pic>
        <p:nvPicPr>
          <p:cNvPr id="1029" name="Picture 6" descr="PPT Template.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PPT Template3.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82296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4103688" y="6383338"/>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pPr>
              <a:defRPr/>
            </a:pPr>
            <a:r>
              <a:rPr lang="en-US"/>
              <a:t>Slide </a:t>
            </a:r>
            <a:fld id="{B0C0EBDE-A24E-4038-93CB-EB474CEE5F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0" r:id="rId2"/>
    <p:sldLayoutId id="2147483681" r:id="rId3"/>
    <p:sldLayoutId id="2147483682" r:id="rId4"/>
    <p:sldLayoutId id="2147483683" r:id="rId5"/>
    <p:sldLayoutId id="2147483686" r:id="rId6"/>
  </p:sldLayoutIdLst>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336600"/>
        </a:buClr>
        <a:buChar char="•"/>
        <a:defRPr sz="3200" b="1">
          <a:solidFill>
            <a:schemeClr val="tx1"/>
          </a:solidFill>
          <a:latin typeface="+mn-lt"/>
          <a:ea typeface="+mn-ea"/>
          <a:cs typeface="+mn-cs"/>
        </a:defRPr>
      </a:lvl1pPr>
      <a:lvl2pPr marL="742950" indent="-285750" algn="l" rtl="0" eaLnBrk="0" fontAlgn="base" hangingPunct="0">
        <a:spcBef>
          <a:spcPct val="10000"/>
        </a:spcBef>
        <a:spcAft>
          <a:spcPct val="0"/>
        </a:spcAft>
        <a:buClr>
          <a:srgbClr val="336600"/>
        </a:buClr>
        <a:buChar char="•"/>
        <a:defRPr sz="2800" i="1">
          <a:solidFill>
            <a:schemeClr val="tx1"/>
          </a:solidFill>
          <a:latin typeface="+mn-lt"/>
        </a:defRPr>
      </a:lvl2pPr>
      <a:lvl3pPr marL="1143000" indent="-228600" algn="l" rtl="0" eaLnBrk="0" fontAlgn="base" hangingPunct="0">
        <a:spcBef>
          <a:spcPct val="10000"/>
        </a:spcBef>
        <a:spcAft>
          <a:spcPct val="0"/>
        </a:spcAft>
        <a:buClr>
          <a:srgbClr val="336600"/>
        </a:buClr>
        <a:buChar char="•"/>
        <a:defRPr sz="2400" b="1">
          <a:solidFill>
            <a:schemeClr val="tx1"/>
          </a:solidFill>
          <a:latin typeface="+mn-lt"/>
        </a:defRPr>
      </a:lvl3pPr>
      <a:lvl4pPr marL="1600200" indent="-228600" algn="l" rtl="0" eaLnBrk="0" fontAlgn="base" hangingPunct="0">
        <a:spcBef>
          <a:spcPct val="10000"/>
        </a:spcBef>
        <a:spcAft>
          <a:spcPct val="0"/>
        </a:spcAft>
        <a:buClr>
          <a:srgbClr val="336600"/>
        </a:buClr>
        <a:buChar char="•"/>
        <a:defRPr sz="2000" i="1">
          <a:solidFill>
            <a:schemeClr val="tx1"/>
          </a:solidFill>
          <a:latin typeface="+mn-lt"/>
        </a:defRPr>
      </a:lvl4pPr>
      <a:lvl5pPr marL="2057400" indent="-228600" algn="l" rtl="0" eaLnBrk="0" fontAlgn="base" hangingPunct="0">
        <a:spcBef>
          <a:spcPct val="10000"/>
        </a:spcBef>
        <a:spcAft>
          <a:spcPct val="0"/>
        </a:spcAft>
        <a:buClr>
          <a:srgbClr val="336600"/>
        </a:buClr>
        <a:buChar char="•"/>
        <a:defRPr sz="2000" b="1">
          <a:solidFill>
            <a:schemeClr val="tx1"/>
          </a:solidFill>
          <a:latin typeface="+mn-lt"/>
        </a:defRPr>
      </a:lvl5pPr>
      <a:lvl6pPr marL="2514600" indent="-228600" algn="l" rtl="0" fontAlgn="base">
        <a:spcBef>
          <a:spcPct val="10000"/>
        </a:spcBef>
        <a:spcAft>
          <a:spcPct val="0"/>
        </a:spcAft>
        <a:buClr>
          <a:srgbClr val="669900"/>
        </a:buClr>
        <a:buChar char="•"/>
        <a:defRPr sz="2000" b="1">
          <a:solidFill>
            <a:schemeClr val="tx1"/>
          </a:solidFill>
          <a:latin typeface="+mn-lt"/>
        </a:defRPr>
      </a:lvl6pPr>
      <a:lvl7pPr marL="2971800" indent="-228600" algn="l" rtl="0" fontAlgn="base">
        <a:spcBef>
          <a:spcPct val="10000"/>
        </a:spcBef>
        <a:spcAft>
          <a:spcPct val="0"/>
        </a:spcAft>
        <a:buClr>
          <a:srgbClr val="669900"/>
        </a:buClr>
        <a:buChar char="•"/>
        <a:defRPr sz="2000" b="1">
          <a:solidFill>
            <a:schemeClr val="tx1"/>
          </a:solidFill>
          <a:latin typeface="+mn-lt"/>
        </a:defRPr>
      </a:lvl7pPr>
      <a:lvl8pPr marL="3429000" indent="-228600" algn="l" rtl="0" fontAlgn="base">
        <a:spcBef>
          <a:spcPct val="10000"/>
        </a:spcBef>
        <a:spcAft>
          <a:spcPct val="0"/>
        </a:spcAft>
        <a:buClr>
          <a:srgbClr val="669900"/>
        </a:buClr>
        <a:buChar char="•"/>
        <a:defRPr sz="2000" b="1">
          <a:solidFill>
            <a:schemeClr val="tx1"/>
          </a:solidFill>
          <a:latin typeface="+mn-lt"/>
        </a:defRPr>
      </a:lvl8pPr>
      <a:lvl9pPr marL="3886200" indent="-228600" algn="l" rtl="0" fontAlgn="base">
        <a:spcBef>
          <a:spcPct val="10000"/>
        </a:spcBef>
        <a:spcAft>
          <a:spcPct val="0"/>
        </a:spcAft>
        <a:buClr>
          <a:srgbClr val="669900"/>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Joan.gillece@nasmhpd.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1Evwgu369Jw"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600200"/>
            <a:ext cx="9144000" cy="5257800"/>
          </a:xfrm>
          <a:prstGeom prst="rect">
            <a:avLst/>
          </a:prstGeom>
        </p:spPr>
      </p:pic>
      <p:sp>
        <p:nvSpPr>
          <p:cNvPr id="3" name="Content Placeholder 2"/>
          <p:cNvSpPr>
            <a:spLocks noGrp="1"/>
          </p:cNvSpPr>
          <p:nvPr>
            <p:ph idx="1"/>
          </p:nvPr>
        </p:nvSpPr>
        <p:spPr/>
        <p:txBody>
          <a:bodyPr/>
          <a:lstStyle/>
          <a:p>
            <a:pPr marL="0" indent="0" algn="ctr">
              <a:buNone/>
            </a:pPr>
            <a:endParaRPr lang="en-US" sz="4400" dirty="0" smtClean="0">
              <a:solidFill>
                <a:schemeClr val="bg1"/>
              </a:solidFill>
            </a:endParaRPr>
          </a:p>
          <a:p>
            <a:pPr marL="0" indent="0" algn="ctr">
              <a:buNone/>
            </a:pPr>
            <a:r>
              <a:rPr lang="en-US" sz="4400" dirty="0" smtClean="0"/>
              <a:t>How can the same event be traumatic for one person and not for another?</a:t>
            </a:r>
            <a:endParaRPr lang="en-US" sz="4400" dirty="0"/>
          </a:p>
        </p:txBody>
      </p:sp>
      <p:sp>
        <p:nvSpPr>
          <p:cNvPr id="5" name="Slide Number Placeholder 4"/>
          <p:cNvSpPr>
            <a:spLocks noGrp="1"/>
          </p:cNvSpPr>
          <p:nvPr>
            <p:ph type="sldNum" sz="quarter" idx="10"/>
          </p:nvPr>
        </p:nvSpPr>
        <p:spPr/>
        <p:txBody>
          <a:bodyPr/>
          <a:lstStyle/>
          <a:p>
            <a:pPr>
              <a:defRPr/>
            </a:pPr>
            <a:r>
              <a:rPr lang="en-US" smtClean="0"/>
              <a:t>Slide </a:t>
            </a:r>
            <a:fld id="{18FCB52B-6E8A-4E40-8B9B-E1B0D681301F}" type="slidenum">
              <a:rPr lang="en-US" smtClean="0"/>
              <a:pPr>
                <a:defRPr/>
              </a:pPr>
              <a:t>10</a:t>
            </a:fld>
            <a:endParaRPr lang="en-US"/>
          </a:p>
        </p:txBody>
      </p:sp>
    </p:spTree>
    <p:extLst>
      <p:ext uri="{BB962C8B-B14F-4D97-AF65-F5344CB8AC3E}">
        <p14:creationId xmlns:p14="http://schemas.microsoft.com/office/powerpoint/2010/main" xmlns="" val="3481699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Effect of Trauma</a:t>
            </a:r>
            <a:endParaRPr lang="en-US" sz="3600" dirty="0"/>
          </a:p>
        </p:txBody>
      </p:sp>
      <p:sp>
        <p:nvSpPr>
          <p:cNvPr id="3" name="Content Placeholder 2"/>
          <p:cNvSpPr>
            <a:spLocks noGrp="1"/>
          </p:cNvSpPr>
          <p:nvPr>
            <p:ph idx="1"/>
          </p:nvPr>
        </p:nvSpPr>
        <p:spPr>
          <a:xfrm>
            <a:off x="3200400" y="2057400"/>
            <a:ext cx="5029200" cy="4114800"/>
          </a:xfrm>
          <a:noFill/>
        </p:spPr>
        <p:txBody>
          <a:bodyPr/>
          <a:lstStyle/>
          <a:p>
            <a:pPr marL="0" indent="0" algn="ctr">
              <a:buNone/>
            </a:pPr>
            <a:r>
              <a:rPr lang="en-US" sz="3600" dirty="0" smtClean="0"/>
              <a:t>The </a:t>
            </a:r>
            <a:r>
              <a:rPr lang="en-US" sz="3600" dirty="0">
                <a:solidFill>
                  <a:srgbClr val="800000"/>
                </a:solidFill>
              </a:rPr>
              <a:t>effect </a:t>
            </a:r>
            <a:r>
              <a:rPr lang="en-US" sz="3600" dirty="0"/>
              <a:t>of trauma on an individual can be conceptualized as a normal response to an abnormal situation.</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42755" y="2057400"/>
            <a:ext cx="2743200" cy="411169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0"/>
          </p:nvPr>
        </p:nvSpPr>
        <p:spPr/>
        <p:txBody>
          <a:bodyPr/>
          <a:lstStyle/>
          <a:p>
            <a:pPr>
              <a:defRPr/>
            </a:pPr>
            <a:r>
              <a:rPr lang="en-US" smtClean="0"/>
              <a:t>Slide </a:t>
            </a:r>
            <a:fld id="{18FCB52B-6E8A-4E40-8B9B-E1B0D681301F}" type="slidenum">
              <a:rPr lang="en-US" smtClean="0"/>
              <a:pPr>
                <a:defRPr/>
              </a:pPr>
              <a:t>11</a:t>
            </a:fld>
            <a:endParaRPr lang="en-US"/>
          </a:p>
        </p:txBody>
      </p:sp>
    </p:spTree>
    <p:extLst>
      <p:ext uri="{BB962C8B-B14F-4D97-AF65-F5344CB8AC3E}">
        <p14:creationId xmlns:p14="http://schemas.microsoft.com/office/powerpoint/2010/main" xmlns="" val="3624589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Effect, cont.</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16708573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12</a:t>
            </a:fld>
            <a:endParaRPr lang="en-US"/>
          </a:p>
        </p:txBody>
      </p:sp>
    </p:spTree>
    <p:extLst>
      <p:ext uri="{BB962C8B-B14F-4D97-AF65-F5344CB8AC3E}">
        <p14:creationId xmlns:p14="http://schemas.microsoft.com/office/powerpoint/2010/main" xmlns="" val="1792659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Factors Increasing Impact</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468325040"/>
              </p:ext>
            </p:extLst>
          </p:nvPr>
        </p:nvGraphicFramePr>
        <p:xfrm>
          <a:off x="914400" y="1600200"/>
          <a:ext cx="7315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13</a:t>
            </a:fld>
            <a:endParaRPr lang="en-US"/>
          </a:p>
        </p:txBody>
      </p:sp>
    </p:spTree>
    <p:extLst>
      <p:ext uri="{BB962C8B-B14F-4D97-AF65-F5344CB8AC3E}">
        <p14:creationId xmlns:p14="http://schemas.microsoft.com/office/powerpoint/2010/main" xmlns="" val="27769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CB954E4-557A-4579-8401-2CCB0C49E92D}"/>
                                            </p:graphicEl>
                                          </p:spTgt>
                                        </p:tgtEl>
                                        <p:attrNameLst>
                                          <p:attrName>style.visibility</p:attrName>
                                        </p:attrNameLst>
                                      </p:cBhvr>
                                      <p:to>
                                        <p:strVal val="visible"/>
                                      </p:to>
                                    </p:set>
                                    <p:animEffect transition="in" filter="fade">
                                      <p:cBhvr>
                                        <p:cTn id="7" dur="500"/>
                                        <p:tgtEl>
                                          <p:spTgt spid="5">
                                            <p:graphicEl>
                                              <a:dgm id="{9CB954E4-557A-4579-8401-2CCB0C49E92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2ED7E73-F4A0-4E58-BDA3-F68DE880A267}"/>
                                            </p:graphicEl>
                                          </p:spTgt>
                                        </p:tgtEl>
                                        <p:attrNameLst>
                                          <p:attrName>style.visibility</p:attrName>
                                        </p:attrNameLst>
                                      </p:cBhvr>
                                      <p:to>
                                        <p:strVal val="visible"/>
                                      </p:to>
                                    </p:set>
                                    <p:animEffect transition="in" filter="fade">
                                      <p:cBhvr>
                                        <p:cTn id="12" dur="500"/>
                                        <p:tgtEl>
                                          <p:spTgt spid="5">
                                            <p:graphicEl>
                                              <a:dgm id="{32ED7E73-F4A0-4E58-BDA3-F68DE880A26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1B14450-F37B-4A32-860C-DB62648BB7F6}"/>
                                            </p:graphicEl>
                                          </p:spTgt>
                                        </p:tgtEl>
                                        <p:attrNameLst>
                                          <p:attrName>style.visibility</p:attrName>
                                        </p:attrNameLst>
                                      </p:cBhvr>
                                      <p:to>
                                        <p:strVal val="visible"/>
                                      </p:to>
                                    </p:set>
                                    <p:animEffect transition="in" filter="fade">
                                      <p:cBhvr>
                                        <p:cTn id="17" dur="500"/>
                                        <p:tgtEl>
                                          <p:spTgt spid="5">
                                            <p:graphicEl>
                                              <a:dgm id="{21B14450-F37B-4A32-860C-DB62648BB7F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68E06DD3-CBBA-45D0-9C56-2D54C9D6275A}"/>
                                            </p:graphicEl>
                                          </p:spTgt>
                                        </p:tgtEl>
                                        <p:attrNameLst>
                                          <p:attrName>style.visibility</p:attrName>
                                        </p:attrNameLst>
                                      </p:cBhvr>
                                      <p:to>
                                        <p:strVal val="visible"/>
                                      </p:to>
                                    </p:set>
                                    <p:animEffect transition="in" filter="fade">
                                      <p:cBhvr>
                                        <p:cTn id="22" dur="500"/>
                                        <p:tgtEl>
                                          <p:spTgt spid="5">
                                            <p:graphicEl>
                                              <a:dgm id="{68E06DD3-CBBA-45D0-9C56-2D54C9D627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Adverse Childhood Experiences (ACEs) Affect Adult Health</a:t>
            </a:r>
            <a:endParaRPr lang="en-US" sz="3600" dirty="0"/>
          </a:p>
        </p:txBody>
      </p:sp>
      <p:graphicFrame>
        <p:nvGraphicFramePr>
          <p:cNvPr id="4" name="Content Placeholder 3"/>
          <p:cNvGraphicFramePr>
            <a:graphicFrameLocks/>
          </p:cNvGraphicFramePr>
          <p:nvPr>
            <p:extLst>
              <p:ext uri="{D42A27DB-BD31-4B8C-83A1-F6EECF244321}">
                <p14:modId xmlns:p14="http://schemas.microsoft.com/office/powerpoint/2010/main" xmlns="" val="415004243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57200" y="6321623"/>
            <a:ext cx="1616148" cy="307777"/>
          </a:xfrm>
          <a:prstGeom prst="rect">
            <a:avLst/>
          </a:prstGeom>
        </p:spPr>
        <p:txBody>
          <a:bodyPr wrap="none">
            <a:spAutoFit/>
          </a:bodyPr>
          <a:lstStyle/>
          <a:p>
            <a:r>
              <a:rPr lang="en-US" sz="1400" dirty="0">
                <a:latin typeface="Arial" pitchFamily="34" charset="0"/>
                <a:cs typeface="Arial" pitchFamily="34" charset="0"/>
              </a:rPr>
              <a:t>(</a:t>
            </a:r>
            <a:r>
              <a:rPr lang="en-US" sz="1400" dirty="0" err="1">
                <a:latin typeface="Arial" pitchFamily="34" charset="0"/>
                <a:cs typeface="Arial" pitchFamily="34" charset="0"/>
              </a:rPr>
              <a:t>Felitti</a:t>
            </a:r>
            <a:r>
              <a:rPr lang="en-US" sz="1400" dirty="0">
                <a:latin typeface="Arial" pitchFamily="34" charset="0"/>
                <a:cs typeface="Arial" pitchFamily="34" charset="0"/>
              </a:rPr>
              <a:t> et al, 1998)</a:t>
            </a:r>
            <a:endParaRPr lang="en-US" sz="1400" dirty="0"/>
          </a:p>
        </p:txBody>
      </p:sp>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14</a:t>
            </a:fld>
            <a:endParaRPr lang="en-US"/>
          </a:p>
        </p:txBody>
      </p:sp>
    </p:spTree>
    <p:extLst>
      <p:ext uri="{BB962C8B-B14F-4D97-AF65-F5344CB8AC3E}">
        <p14:creationId xmlns:p14="http://schemas.microsoft.com/office/powerpoint/2010/main" xmlns="" val="363373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457200" y="152400"/>
            <a:ext cx="8229600" cy="1020762"/>
          </a:xfrm>
        </p:spPr>
        <p:txBody>
          <a:bodyPr/>
          <a:lstStyle/>
          <a:p>
            <a:r>
              <a:rPr lang="en-US" sz="2800" dirty="0" smtClean="0">
                <a:latin typeface="Arial" pitchFamily="34" charset="0"/>
                <a:cs typeface="Arial" pitchFamily="34" charset="0"/>
              </a:rPr>
              <a:t>ACE Questions:  </a:t>
            </a:r>
            <a:endParaRPr lang="en-US" sz="2800" dirty="0">
              <a:latin typeface="Arial" pitchFamily="34" charset="0"/>
              <a:cs typeface="Arial" pitchFamily="34" charset="0"/>
            </a:endParaRPr>
          </a:p>
        </p:txBody>
      </p:sp>
      <p:sp>
        <p:nvSpPr>
          <p:cNvPr id="5" name="Content Placeholder 4"/>
          <p:cNvSpPr>
            <a:spLocks noGrp="1"/>
          </p:cNvSpPr>
          <p:nvPr>
            <p:ph idx="1"/>
          </p:nvPr>
        </p:nvSpPr>
        <p:spPr/>
        <p:txBody>
          <a:bodyPr/>
          <a:lstStyle/>
          <a:p>
            <a:pPr>
              <a:buNone/>
            </a:pPr>
            <a:r>
              <a:rPr lang="en-US" sz="1800" dirty="0" smtClean="0">
                <a:latin typeface="Arial" pitchFamily="34" charset="0"/>
                <a:cs typeface="Arial" pitchFamily="34" charset="0"/>
              </a:rPr>
              <a:t>While you were growing up, during your first 18 years of life: </a:t>
            </a:r>
          </a:p>
          <a:p>
            <a:pPr>
              <a:buNone/>
            </a:pPr>
            <a:endParaRPr lang="en-US" sz="1800" dirty="0" smtClean="0">
              <a:latin typeface="Arial" pitchFamily="34" charset="0"/>
              <a:cs typeface="Arial" pitchFamily="34" charset="0"/>
            </a:endParaRPr>
          </a:p>
          <a:p>
            <a:pPr>
              <a:buNone/>
            </a:pPr>
            <a:r>
              <a:rPr lang="en-US" sz="1800" dirty="0" smtClean="0">
                <a:latin typeface="Arial" pitchFamily="34" charset="0"/>
                <a:cs typeface="Arial" pitchFamily="34" charset="0"/>
              </a:rPr>
              <a:t>1. Did a parent or other adult in the household </a:t>
            </a:r>
            <a:r>
              <a:rPr lang="en-US" sz="1800" b="1" dirty="0" smtClean="0">
                <a:latin typeface="Arial" pitchFamily="34" charset="0"/>
                <a:cs typeface="Arial" pitchFamily="34" charset="0"/>
              </a:rPr>
              <a:t>often or very often</a:t>
            </a:r>
            <a:r>
              <a:rPr lang="en-US" sz="1800" dirty="0" smtClean="0">
                <a:latin typeface="Arial" pitchFamily="34" charset="0"/>
                <a:cs typeface="Arial" pitchFamily="34" charset="0"/>
              </a:rPr>
              <a:t>… Swear at you, insult you, put you down, or humiliate you?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Act in a way that made you afraid that you might be physically hurt?</a:t>
            </a:r>
          </a:p>
          <a:p>
            <a:pPr>
              <a:buNone/>
            </a:pPr>
            <a:r>
              <a:rPr lang="en-US" sz="1800" dirty="0" smtClean="0">
                <a:latin typeface="Arial" pitchFamily="34" charset="0"/>
                <a:cs typeface="Arial" pitchFamily="34" charset="0"/>
              </a:rPr>
              <a:t>2. Did a parent or other adult in the household </a:t>
            </a:r>
            <a:r>
              <a:rPr lang="en-US" sz="1800" b="1" dirty="0" smtClean="0">
                <a:latin typeface="Arial" pitchFamily="34" charset="0"/>
                <a:cs typeface="Arial" pitchFamily="34" charset="0"/>
              </a:rPr>
              <a:t>often or very often</a:t>
            </a:r>
            <a:r>
              <a:rPr lang="en-US" sz="1800" dirty="0" smtClean="0">
                <a:latin typeface="Arial" pitchFamily="34" charset="0"/>
                <a:cs typeface="Arial" pitchFamily="34" charset="0"/>
              </a:rPr>
              <a:t>… Push, grab, slap, or throw something at you? </a:t>
            </a:r>
            <a:r>
              <a:rPr lang="en-US" sz="1800" b="1" dirty="0" smtClean="0">
                <a:latin typeface="Arial" pitchFamily="34" charset="0"/>
                <a:cs typeface="Arial" pitchFamily="34" charset="0"/>
              </a:rPr>
              <a:t>Or Ever </a:t>
            </a:r>
            <a:r>
              <a:rPr lang="en-US" sz="1800" dirty="0" smtClean="0">
                <a:latin typeface="Arial" pitchFamily="34" charset="0"/>
                <a:cs typeface="Arial" pitchFamily="34" charset="0"/>
              </a:rPr>
              <a:t>hit you so hard that you had marks or were injured? </a:t>
            </a:r>
          </a:p>
          <a:p>
            <a:pPr>
              <a:buNone/>
            </a:pPr>
            <a:r>
              <a:rPr lang="en-US" sz="1800" dirty="0" smtClean="0">
                <a:latin typeface="Arial" pitchFamily="34" charset="0"/>
                <a:cs typeface="Arial" pitchFamily="34" charset="0"/>
              </a:rPr>
              <a:t>3. Did an adult or person at least 5 years older than you </a:t>
            </a:r>
            <a:r>
              <a:rPr lang="en-US" sz="1800" b="1" dirty="0" smtClean="0">
                <a:latin typeface="Arial" pitchFamily="34" charset="0"/>
                <a:cs typeface="Arial" pitchFamily="34" charset="0"/>
              </a:rPr>
              <a:t>ever</a:t>
            </a:r>
            <a:r>
              <a:rPr lang="en-US" sz="1800" dirty="0" smtClean="0">
                <a:latin typeface="Arial" pitchFamily="34" charset="0"/>
                <a:cs typeface="Arial" pitchFamily="34" charset="0"/>
              </a:rPr>
              <a:t>… Touch or fondle you or have you touch their body in a sexual way?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Attempt or actually have oral, anal, or vaginal intercourse with you?</a:t>
            </a:r>
          </a:p>
          <a:p>
            <a:pPr>
              <a:buNone/>
            </a:pPr>
            <a:r>
              <a:rPr lang="en-US" sz="1800" dirty="0" smtClean="0">
                <a:latin typeface="Arial" pitchFamily="34" charset="0"/>
                <a:cs typeface="Arial" pitchFamily="34" charset="0"/>
              </a:rPr>
              <a:t>4. Did you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feel that … No one in your family loved you or thought you were important or special?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Your family didn’t look out for each other, feel close to each other, or support each other?</a:t>
            </a:r>
          </a:p>
          <a:p>
            <a:pPr>
              <a:buNone/>
            </a:pPr>
            <a:r>
              <a:rPr lang="en-US" sz="1800" dirty="0" smtClean="0">
                <a:latin typeface="Arial" pitchFamily="34" charset="0"/>
                <a:cs typeface="Arial" pitchFamily="34" charset="0"/>
              </a:rPr>
              <a:t> </a:t>
            </a:r>
          </a:p>
          <a:p>
            <a:endParaRPr lang="en-US" dirty="0"/>
          </a:p>
        </p:txBody>
      </p:sp>
      <p:sp>
        <p:nvSpPr>
          <p:cNvPr id="2" name="Slide Number Placeholder 1"/>
          <p:cNvSpPr>
            <a:spLocks noGrp="1"/>
          </p:cNvSpPr>
          <p:nvPr>
            <p:ph type="sldNum" sz="quarter" idx="10"/>
          </p:nvPr>
        </p:nvSpPr>
        <p:spPr/>
        <p:txBody>
          <a:bodyPr/>
          <a:lstStyle/>
          <a:p>
            <a:pPr>
              <a:defRPr/>
            </a:pPr>
            <a:r>
              <a:rPr lang="en-US" smtClean="0"/>
              <a:t>Slide </a:t>
            </a:r>
            <a:fld id="{18FCB52B-6E8A-4E40-8B9B-E1B0D681301F}"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ACE Questions:  </a:t>
            </a:r>
            <a:r>
              <a:rPr lang="en-US" sz="1800" dirty="0" err="1" smtClean="0">
                <a:latin typeface="Arial" pitchFamily="34" charset="0"/>
                <a:cs typeface="Arial" pitchFamily="34" charset="0"/>
              </a:rPr>
              <a:t>Con’t</a:t>
            </a:r>
            <a:endParaRPr lang="en-US" sz="1800" dirty="0"/>
          </a:p>
        </p:txBody>
      </p:sp>
      <p:sp>
        <p:nvSpPr>
          <p:cNvPr id="3" name="Content Placeholder 2"/>
          <p:cNvSpPr>
            <a:spLocks noGrp="1"/>
          </p:cNvSpPr>
          <p:nvPr>
            <p:ph idx="1"/>
          </p:nvPr>
        </p:nvSpPr>
        <p:spPr/>
        <p:txBody>
          <a:bodyPr/>
          <a:lstStyle/>
          <a:p>
            <a:pPr>
              <a:buNone/>
            </a:pPr>
            <a:r>
              <a:rPr lang="en-US" sz="1800" dirty="0" smtClean="0">
                <a:latin typeface="Arial" pitchFamily="34" charset="0"/>
                <a:cs typeface="Arial" pitchFamily="34" charset="0"/>
              </a:rPr>
              <a:t>5. Did you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feel that … You didn’t have enough to eat, had to wear dirty clothes, and had no one to protect you? </a:t>
            </a:r>
            <a:r>
              <a:rPr lang="en-US" sz="1800" b="1" dirty="0" smtClean="0">
                <a:latin typeface="Arial" pitchFamily="34" charset="0"/>
                <a:cs typeface="Arial" pitchFamily="34" charset="0"/>
              </a:rPr>
              <a:t>Or </a:t>
            </a:r>
            <a:r>
              <a:rPr lang="en-US" sz="1800" dirty="0" smtClean="0">
                <a:latin typeface="Arial" pitchFamily="34" charset="0"/>
                <a:cs typeface="Arial" pitchFamily="34" charset="0"/>
              </a:rPr>
              <a:t>Your parents were too drunk or high to take care of you or take you to the doctor if you needed it?</a:t>
            </a:r>
          </a:p>
          <a:p>
            <a:pPr>
              <a:buNone/>
            </a:pPr>
            <a:r>
              <a:rPr lang="en-US" sz="1800" dirty="0" smtClean="0">
                <a:latin typeface="Arial" pitchFamily="34" charset="0"/>
                <a:cs typeface="Arial" pitchFamily="34" charset="0"/>
              </a:rPr>
              <a:t>6. Were your parents </a:t>
            </a:r>
            <a:r>
              <a:rPr lang="en-US" sz="1800" b="1" dirty="0" smtClean="0">
                <a:latin typeface="Arial" pitchFamily="34" charset="0"/>
                <a:cs typeface="Arial" pitchFamily="34" charset="0"/>
              </a:rPr>
              <a:t>ever </a:t>
            </a:r>
            <a:r>
              <a:rPr lang="en-US" sz="1800" dirty="0" smtClean="0">
                <a:latin typeface="Arial" pitchFamily="34" charset="0"/>
                <a:cs typeface="Arial" pitchFamily="34" charset="0"/>
              </a:rPr>
              <a:t>separated or divorced?</a:t>
            </a:r>
          </a:p>
          <a:p>
            <a:pPr>
              <a:buNone/>
            </a:pPr>
            <a:r>
              <a:rPr lang="en-US" sz="1800" dirty="0" smtClean="0">
                <a:latin typeface="Arial" pitchFamily="34" charset="0"/>
                <a:cs typeface="Arial" pitchFamily="34" charset="0"/>
              </a:rPr>
              <a:t>7. Was your mother or stepmother: </a:t>
            </a:r>
            <a:r>
              <a:rPr lang="en-US" sz="1800" b="1" dirty="0" smtClean="0">
                <a:latin typeface="Arial" pitchFamily="34" charset="0"/>
                <a:cs typeface="Arial" pitchFamily="34" charset="0"/>
              </a:rPr>
              <a:t>Often or very often </a:t>
            </a:r>
            <a:r>
              <a:rPr lang="en-US" sz="1800" dirty="0" smtClean="0">
                <a:latin typeface="Arial" pitchFamily="34" charset="0"/>
                <a:cs typeface="Arial" pitchFamily="34" charset="0"/>
              </a:rPr>
              <a:t>pushed, grabbed, slapped, or had something thrown at her? </a:t>
            </a:r>
            <a:r>
              <a:rPr lang="en-US" sz="1800" b="1" dirty="0" smtClean="0">
                <a:latin typeface="Arial" pitchFamily="34" charset="0"/>
                <a:cs typeface="Arial" pitchFamily="34" charset="0"/>
              </a:rPr>
              <a:t>Or Sometimes, often, or very often </a:t>
            </a:r>
            <a:r>
              <a:rPr lang="en-US" sz="1800" dirty="0" smtClean="0">
                <a:latin typeface="Arial" pitchFamily="34" charset="0"/>
                <a:cs typeface="Arial" pitchFamily="34" charset="0"/>
              </a:rPr>
              <a:t>kicked, bitten, hit with a fist, or hit with something hard? </a:t>
            </a:r>
            <a:r>
              <a:rPr lang="en-US" sz="1800" b="1" dirty="0" smtClean="0">
                <a:latin typeface="Arial" pitchFamily="34" charset="0"/>
                <a:cs typeface="Arial" pitchFamily="34" charset="0"/>
              </a:rPr>
              <a:t>Or Ever </a:t>
            </a:r>
            <a:r>
              <a:rPr lang="en-US" sz="1800" dirty="0" smtClean="0">
                <a:latin typeface="Arial" pitchFamily="34" charset="0"/>
                <a:cs typeface="Arial" pitchFamily="34" charset="0"/>
              </a:rPr>
              <a:t>repeatedly hit at least a few minutes or threatened with a gun or knife?</a:t>
            </a:r>
          </a:p>
          <a:p>
            <a:pPr>
              <a:buNone/>
            </a:pPr>
            <a:r>
              <a:rPr lang="en-US" sz="1800" dirty="0" smtClean="0">
                <a:latin typeface="Arial" pitchFamily="34" charset="0"/>
                <a:cs typeface="Arial" pitchFamily="34" charset="0"/>
              </a:rPr>
              <a:t>8. Did you live with anyone who was a problem drinker or alcoholic or who used street drugs?</a:t>
            </a:r>
          </a:p>
          <a:p>
            <a:pPr>
              <a:buNone/>
            </a:pPr>
            <a:r>
              <a:rPr lang="en-US" sz="1800" dirty="0" smtClean="0">
                <a:latin typeface="Arial" pitchFamily="34" charset="0"/>
                <a:cs typeface="Arial" pitchFamily="34" charset="0"/>
              </a:rPr>
              <a:t>9. Was a household member depressed or mentally ill, or did a household member attempt suicide?</a:t>
            </a:r>
          </a:p>
          <a:p>
            <a:pPr>
              <a:buNone/>
            </a:pPr>
            <a:r>
              <a:rPr lang="en-US" sz="1800" dirty="0" smtClean="0">
                <a:latin typeface="Arial" pitchFamily="34" charset="0"/>
                <a:cs typeface="Arial" pitchFamily="34" charset="0"/>
              </a:rPr>
              <a:t>10. Did a household member go to prison?</a:t>
            </a:r>
          </a:p>
          <a:p>
            <a:endParaRPr lang="en-US" dirty="0"/>
          </a:p>
        </p:txBody>
      </p:sp>
      <p:sp>
        <p:nvSpPr>
          <p:cNvPr id="5" name="Rectangle 4"/>
          <p:cNvSpPr/>
          <p:nvPr/>
        </p:nvSpPr>
        <p:spPr>
          <a:xfrm>
            <a:off x="457200" y="6321623"/>
            <a:ext cx="1616148" cy="307777"/>
          </a:xfrm>
          <a:prstGeom prst="rect">
            <a:avLst/>
          </a:prstGeom>
        </p:spPr>
        <p:txBody>
          <a:bodyPr wrap="none">
            <a:spAutoFit/>
          </a:bodyPr>
          <a:lstStyle/>
          <a:p>
            <a:r>
              <a:rPr lang="en-US" sz="1400" dirty="0">
                <a:latin typeface="Arial" pitchFamily="34" charset="0"/>
                <a:cs typeface="Arial" pitchFamily="34" charset="0"/>
              </a:rPr>
              <a:t>(</a:t>
            </a:r>
            <a:r>
              <a:rPr lang="en-US" sz="1400" dirty="0" err="1">
                <a:latin typeface="Arial" pitchFamily="34" charset="0"/>
                <a:cs typeface="Arial" pitchFamily="34" charset="0"/>
              </a:rPr>
              <a:t>Felitti</a:t>
            </a:r>
            <a:r>
              <a:rPr lang="en-US" sz="1400" dirty="0">
                <a:latin typeface="Arial" pitchFamily="34" charset="0"/>
                <a:cs typeface="Arial" pitchFamily="34" charset="0"/>
              </a:rPr>
              <a:t> et al, 1998)</a:t>
            </a:r>
            <a:endParaRPr lang="en-US" sz="1400" dirty="0"/>
          </a:p>
        </p:txBody>
      </p:sp>
      <p:sp>
        <p:nvSpPr>
          <p:cNvPr id="4" name="Slide Number Placeholder 3"/>
          <p:cNvSpPr>
            <a:spLocks noGrp="1"/>
          </p:cNvSpPr>
          <p:nvPr>
            <p:ph type="sldNum" sz="quarter" idx="10"/>
          </p:nvPr>
        </p:nvSpPr>
        <p:spPr/>
        <p:txBody>
          <a:bodyPr/>
          <a:lstStyle/>
          <a:p>
            <a:pPr>
              <a:defRPr/>
            </a:pPr>
            <a:r>
              <a:rPr lang="en-US" smtClean="0"/>
              <a:t>Slide </a:t>
            </a:r>
            <a:fld id="{18FCB52B-6E8A-4E40-8B9B-E1B0D681301F}"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ACE Study</a:t>
            </a:r>
            <a:endParaRPr lang="en-US" dirty="0"/>
          </a:p>
        </p:txBody>
      </p:sp>
      <p:sp>
        <p:nvSpPr>
          <p:cNvPr id="3" name="Content Placeholder 2"/>
          <p:cNvSpPr>
            <a:spLocks noGrp="1"/>
          </p:cNvSpPr>
          <p:nvPr>
            <p:ph idx="1"/>
          </p:nvPr>
        </p:nvSpPr>
        <p:spPr>
          <a:xfrm>
            <a:off x="457200" y="2057400"/>
            <a:ext cx="4114800" cy="4114800"/>
          </a:xfrm>
        </p:spPr>
        <p:txBody>
          <a:bodyPr/>
          <a:lstStyle/>
          <a:p>
            <a:pPr marL="0" lvl="1" indent="0">
              <a:spcBef>
                <a:spcPct val="20000"/>
              </a:spcBef>
              <a:buNone/>
            </a:pPr>
            <a:r>
              <a:rPr lang="en-US" sz="2200" i="0" kern="1200" dirty="0">
                <a:solidFill>
                  <a:prstClr val="black"/>
                </a:solidFill>
                <a:latin typeface="Arial" pitchFamily="34" charset="0"/>
                <a:cs typeface="Arial" pitchFamily="34" charset="0"/>
              </a:rPr>
              <a:t>“Male child with an ACE score of 6 has a 4600% increase in likelihood of later becoming an IV drug user when compared to a male child with an ACE score of 0</a:t>
            </a:r>
            <a:r>
              <a:rPr lang="en-US" sz="2200" i="0" kern="1200" dirty="0" smtClean="0">
                <a:solidFill>
                  <a:prstClr val="black"/>
                </a:solidFill>
                <a:latin typeface="Arial" pitchFamily="34" charset="0"/>
                <a:cs typeface="Arial" pitchFamily="34" charset="0"/>
              </a:rPr>
              <a:t>. Might </a:t>
            </a:r>
            <a:r>
              <a:rPr lang="en-US" sz="2200" i="0" kern="1200" dirty="0">
                <a:solidFill>
                  <a:prstClr val="black"/>
                </a:solidFill>
                <a:latin typeface="Arial" pitchFamily="34" charset="0"/>
                <a:cs typeface="Arial" pitchFamily="34" charset="0"/>
              </a:rPr>
              <a:t>heroin be used for the relief of profound anguish dating back to childhood experiences? Might it be the best coping device that an individual can find?” </a:t>
            </a:r>
            <a:endParaRPr lang="en-US" sz="2200" i="0" kern="1200" dirty="0" smtClean="0">
              <a:solidFill>
                <a:prstClr val="black"/>
              </a:solidFill>
              <a:latin typeface="Arial" pitchFamily="34" charset="0"/>
              <a:cs typeface="Arial" pitchFamily="34" charset="0"/>
            </a:endParaRPr>
          </a:p>
          <a:p>
            <a:pPr marL="0" lvl="1" indent="0">
              <a:spcBef>
                <a:spcPct val="20000"/>
              </a:spcBef>
              <a:buNone/>
            </a:pPr>
            <a:r>
              <a:rPr lang="en-US" sz="1600" i="0" kern="1200" dirty="0" smtClean="0">
                <a:solidFill>
                  <a:prstClr val="black"/>
                </a:solidFill>
                <a:latin typeface="Arial" pitchFamily="34" charset="0"/>
                <a:cs typeface="Arial" pitchFamily="34" charset="0"/>
              </a:rPr>
              <a:t>(</a:t>
            </a:r>
            <a:r>
              <a:rPr lang="en-US" sz="1600" kern="1200" dirty="0" err="1">
                <a:solidFill>
                  <a:prstClr val="black"/>
                </a:solidFill>
                <a:latin typeface="Arial" pitchFamily="34" charset="0"/>
                <a:cs typeface="Arial" pitchFamily="34" charset="0"/>
              </a:rPr>
              <a:t>Felitti</a:t>
            </a:r>
            <a:r>
              <a:rPr lang="en-US" sz="1600" kern="1200" dirty="0">
                <a:solidFill>
                  <a:prstClr val="black"/>
                </a:solidFill>
                <a:latin typeface="Arial" pitchFamily="34" charset="0"/>
                <a:cs typeface="Arial" pitchFamily="34" charset="0"/>
              </a:rPr>
              <a:t> et al,</a:t>
            </a:r>
            <a:r>
              <a:rPr lang="en-US" sz="1600" i="0" kern="1200" dirty="0">
                <a:solidFill>
                  <a:prstClr val="black"/>
                </a:solidFill>
                <a:latin typeface="Arial" pitchFamily="34" charset="0"/>
                <a:cs typeface="Arial" pitchFamily="34" charset="0"/>
              </a:rPr>
              <a:t> 1998)</a:t>
            </a:r>
          </a:p>
          <a:p>
            <a:endParaRPr lang="en-US" dirty="0"/>
          </a:p>
        </p:txBody>
      </p:sp>
      <p:pic>
        <p:nvPicPr>
          <p:cNvPr id="5" name="Picture 2" descr="http://www.cdc.gov/violenceprevention/acestudy/images/ace_pyramid_wotex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514600"/>
            <a:ext cx="4267880" cy="25908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0"/>
          </p:nvPr>
        </p:nvSpPr>
        <p:spPr/>
        <p:txBody>
          <a:bodyPr/>
          <a:lstStyle/>
          <a:p>
            <a:pPr>
              <a:defRPr/>
            </a:pPr>
            <a:r>
              <a:rPr lang="en-US" smtClean="0"/>
              <a:t>Slide </a:t>
            </a:r>
            <a:fld id="{18FCB52B-6E8A-4E40-8B9B-E1B0D681301F}" type="slidenum">
              <a:rPr lang="en-US" smtClean="0"/>
              <a:pPr>
                <a:defRPr/>
              </a:pPr>
              <a:t>17</a:t>
            </a:fld>
            <a:endParaRPr lang="en-US"/>
          </a:p>
        </p:txBody>
      </p:sp>
    </p:spTree>
    <p:extLst>
      <p:ext uri="{BB962C8B-B14F-4D97-AF65-F5344CB8AC3E}">
        <p14:creationId xmlns:p14="http://schemas.microsoft.com/office/powerpoint/2010/main" xmlns="" val="2409681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4648200"/>
            <a:ext cx="8458200" cy="1815882"/>
          </a:xfrm>
          <a:prstGeom prst="rect">
            <a:avLst/>
          </a:prstGeom>
        </p:spPr>
        <p:txBody>
          <a:bodyPr wrap="square">
            <a:spAutoFit/>
          </a:bodyPr>
          <a:lstStyle/>
          <a:p>
            <a:r>
              <a:rPr lang="en-US" sz="2800" dirty="0" smtClean="0">
                <a:latin typeface="Times New Roman" pitchFamily="18" charset="0"/>
                <a:cs typeface="Times New Roman" pitchFamily="18" charset="0"/>
              </a:rPr>
              <a:t>This project was funded in part by the Substance Abuse and Mental Health Services</a:t>
            </a:r>
          </a:p>
          <a:p>
            <a:r>
              <a:rPr lang="en-US" sz="2800" dirty="0" smtClean="0">
                <a:latin typeface="Times New Roman" pitchFamily="18" charset="0"/>
                <a:cs typeface="Times New Roman" pitchFamily="18" charset="0"/>
              </a:rPr>
              <a:t>Administration, U.S. Department of Health and Human Services</a:t>
            </a:r>
            <a:endParaRPr lang="en-US" sz="2800" dirty="0">
              <a:latin typeface="Times New Roman" pitchFamily="18" charset="0"/>
              <a:cs typeface="Times New Roman" pitchFamily="18" charset="0"/>
            </a:endParaRPr>
          </a:p>
        </p:txBody>
      </p:sp>
      <p:sp>
        <p:nvSpPr>
          <p:cNvPr id="5" name="Rectangle 4"/>
          <p:cNvSpPr/>
          <p:nvPr/>
        </p:nvSpPr>
        <p:spPr>
          <a:xfrm>
            <a:off x="914400" y="2286000"/>
            <a:ext cx="7239000" cy="1384995"/>
          </a:xfrm>
          <a:prstGeom prst="rect">
            <a:avLst/>
          </a:prstGeom>
        </p:spPr>
        <p:txBody>
          <a:bodyPr wrap="square">
            <a:spAutoFit/>
          </a:bodyPr>
          <a:lstStyle/>
          <a:p>
            <a:r>
              <a:rPr lang="en-US" sz="2800" dirty="0" smtClean="0">
                <a:latin typeface="Times New Roman" pitchFamily="18" charset="0"/>
                <a:cs typeface="Times New Roman" pitchFamily="18" charset="0"/>
              </a:rPr>
              <a:t>Facts on Traumatic Stress and Children with Developmental Disabilities National Child Traumatic Stress Network</a:t>
            </a:r>
          </a:p>
        </p:txBody>
      </p:sp>
      <p:sp>
        <p:nvSpPr>
          <p:cNvPr id="6" name="Rectangle 5"/>
          <p:cNvSpPr/>
          <p:nvPr/>
        </p:nvSpPr>
        <p:spPr>
          <a:xfrm>
            <a:off x="914400" y="3886200"/>
            <a:ext cx="7467600" cy="523220"/>
          </a:xfrm>
          <a:prstGeom prst="rect">
            <a:avLst/>
          </a:prstGeom>
        </p:spPr>
        <p:txBody>
          <a:bodyPr wrap="square">
            <a:spAutoFit/>
          </a:bodyPr>
          <a:lstStyle/>
          <a:p>
            <a:r>
              <a:rPr lang="en-US" sz="2800" dirty="0" smtClean="0">
                <a:latin typeface="Times New Roman" pitchFamily="18" charset="0"/>
                <a:cs typeface="Times New Roman" pitchFamily="18" charset="0"/>
              </a:rPr>
              <a:t>Adapted Trauma Treatment Standards Work Group</a:t>
            </a:r>
          </a:p>
        </p:txBody>
      </p:sp>
      <p:pic>
        <p:nvPicPr>
          <p:cNvPr id="1026" name="Picture 2"/>
          <p:cNvPicPr>
            <a:picLocks noChangeAspect="1" noChangeArrowheads="1"/>
          </p:cNvPicPr>
          <p:nvPr/>
        </p:nvPicPr>
        <p:blipFill>
          <a:blip r:embed="rId3" cstate="print"/>
          <a:srcRect/>
          <a:stretch>
            <a:fillRect/>
          </a:stretch>
        </p:blipFill>
        <p:spPr bwMode="auto">
          <a:xfrm>
            <a:off x="2590800" y="457200"/>
            <a:ext cx="3657600" cy="904875"/>
          </a:xfrm>
          <a:prstGeom prst="rect">
            <a:avLst/>
          </a:prstGeom>
          <a:noFill/>
          <a:ln w="9525">
            <a:noFill/>
            <a:miter lim="800000"/>
            <a:headEnd/>
            <a:tailEnd/>
          </a:ln>
        </p:spPr>
      </p:pic>
    </p:spTree>
    <p:extLst>
      <p:ext uri="{BB962C8B-B14F-4D97-AF65-F5344CB8AC3E}">
        <p14:creationId xmlns:p14="http://schemas.microsoft.com/office/powerpoint/2010/main" xmlns="" val="65357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Times New Roman" pitchFamily="18" charset="0"/>
                <a:cs typeface="Times New Roman" pitchFamily="18" charset="0"/>
              </a:rPr>
              <a:t>Facts on Traumatic Stress and Children with Developmental Disabilities From the National Child Traumatic Stress Network Adapted Trauma Treatment Standards Work Group Subgroup on Developmental Disability</a:t>
            </a:r>
            <a:endParaRPr lang="en-US" sz="2000" dirty="0">
              <a:latin typeface="Times New Roman" pitchFamily="18" charset="0"/>
              <a:cs typeface="Times New Roman" pitchFamily="18" charset="0"/>
            </a:endParaRPr>
          </a:p>
        </p:txBody>
      </p:sp>
      <p:sp>
        <p:nvSpPr>
          <p:cNvPr id="4" name="Rectangle 3"/>
          <p:cNvSpPr/>
          <p:nvPr/>
        </p:nvSpPr>
        <p:spPr>
          <a:xfrm>
            <a:off x="685800" y="1752600"/>
            <a:ext cx="8229600" cy="5062924"/>
          </a:xfrm>
          <a:prstGeom prst="rect">
            <a:avLst/>
          </a:prstGeom>
        </p:spPr>
        <p:txBody>
          <a:bodyPr wrap="square">
            <a:spAutoFit/>
          </a:bodyPr>
          <a:lstStyle/>
          <a:p>
            <a:pPr algn="ctr"/>
            <a:r>
              <a:rPr lang="en-US" sz="1700" dirty="0" smtClean="0">
                <a:latin typeface="Times New Roman" pitchFamily="18" charset="0"/>
                <a:cs typeface="Times New Roman" pitchFamily="18" charset="0"/>
              </a:rPr>
              <a:t>Margaret Charlton, PhD,</a:t>
            </a:r>
          </a:p>
          <a:p>
            <a:pPr algn="ctr"/>
            <a:r>
              <a:rPr lang="en-US" sz="1700" dirty="0" smtClean="0">
                <a:latin typeface="Times New Roman" pitchFamily="18" charset="0"/>
                <a:cs typeface="Times New Roman" pitchFamily="18" charset="0"/>
              </a:rPr>
              <a:t>Matthew </a:t>
            </a:r>
            <a:r>
              <a:rPr lang="en-US" sz="1700" dirty="0" err="1" smtClean="0">
                <a:latin typeface="Times New Roman" pitchFamily="18" charset="0"/>
                <a:cs typeface="Times New Roman" pitchFamily="18" charset="0"/>
              </a:rPr>
              <a:t>Kliethermes</a:t>
            </a:r>
            <a:r>
              <a:rPr lang="en-US" sz="1700" dirty="0" smtClean="0">
                <a:latin typeface="Times New Roman" pitchFamily="18" charset="0"/>
                <a:cs typeface="Times New Roman" pitchFamily="18" charset="0"/>
              </a:rPr>
              <a:t>, PhD, Brian </a:t>
            </a:r>
            <a:r>
              <a:rPr lang="en-US" sz="1700" dirty="0" err="1" smtClean="0">
                <a:latin typeface="Times New Roman" pitchFamily="18" charset="0"/>
                <a:cs typeface="Times New Roman" pitchFamily="18" charset="0"/>
              </a:rPr>
              <a:t>Tallant</a:t>
            </a:r>
            <a:r>
              <a:rPr lang="en-US" sz="1700" dirty="0" smtClean="0">
                <a:latin typeface="Times New Roman" pitchFamily="18" charset="0"/>
                <a:cs typeface="Times New Roman" pitchFamily="18" charset="0"/>
              </a:rPr>
              <a:t>, MS,</a:t>
            </a:r>
          </a:p>
          <a:p>
            <a:pPr algn="ctr"/>
            <a:r>
              <a:rPr lang="en-US" sz="1700" dirty="0" smtClean="0">
                <a:latin typeface="Times New Roman" pitchFamily="18" charset="0"/>
                <a:cs typeface="Times New Roman" pitchFamily="18" charset="0"/>
              </a:rPr>
              <a:t>Anne </a:t>
            </a:r>
            <a:r>
              <a:rPr lang="en-US" sz="1700" dirty="0" err="1" smtClean="0">
                <a:latin typeface="Times New Roman" pitchFamily="18" charset="0"/>
                <a:cs typeface="Times New Roman" pitchFamily="18" charset="0"/>
              </a:rPr>
              <a:t>Taverne</a:t>
            </a:r>
            <a:r>
              <a:rPr lang="en-US" sz="1700" dirty="0" smtClean="0">
                <a:latin typeface="Times New Roman" pitchFamily="18" charset="0"/>
                <a:cs typeface="Times New Roman" pitchFamily="18" charset="0"/>
              </a:rPr>
              <a:t>, PhD, Amy </a:t>
            </a:r>
            <a:r>
              <a:rPr lang="en-US" sz="1700" dirty="0" err="1" smtClean="0">
                <a:latin typeface="Times New Roman" pitchFamily="18" charset="0"/>
                <a:cs typeface="Times New Roman" pitchFamily="18" charset="0"/>
              </a:rPr>
              <a:t>Tishelman</a:t>
            </a:r>
            <a:r>
              <a:rPr lang="en-US" sz="1700" dirty="0" smtClean="0">
                <a:latin typeface="Times New Roman" pitchFamily="18" charset="0"/>
                <a:cs typeface="Times New Roman" pitchFamily="18" charset="0"/>
              </a:rPr>
              <a:t>, PhD,</a:t>
            </a:r>
          </a:p>
          <a:p>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Dr. Charlton is from the Aurora Mental Health Center. Dr. </a:t>
            </a:r>
            <a:r>
              <a:rPr lang="en-US" sz="1700" dirty="0" err="1" smtClean="0">
                <a:latin typeface="Times New Roman" pitchFamily="18" charset="0"/>
                <a:cs typeface="Times New Roman" pitchFamily="18" charset="0"/>
              </a:rPr>
              <a:t>Kliethermes</a:t>
            </a:r>
            <a:r>
              <a:rPr lang="en-US" sz="1700" dirty="0" smtClean="0">
                <a:latin typeface="Times New Roman" pitchFamily="18" charset="0"/>
                <a:cs typeface="Times New Roman" pitchFamily="18" charset="0"/>
              </a:rPr>
              <a:t> is from the Greater St. Louis Child Traumatic Stress Program. Mr. </a:t>
            </a:r>
            <a:r>
              <a:rPr lang="en-US" sz="1700" dirty="0" err="1" smtClean="0">
                <a:latin typeface="Times New Roman" pitchFamily="18" charset="0"/>
                <a:cs typeface="Times New Roman" pitchFamily="18" charset="0"/>
              </a:rPr>
              <a:t>Tallant</a:t>
            </a:r>
            <a:r>
              <a:rPr lang="en-US" sz="1700" dirty="0" smtClean="0">
                <a:latin typeface="Times New Roman" pitchFamily="18" charset="0"/>
                <a:cs typeface="Times New Roman" pitchFamily="18" charset="0"/>
              </a:rPr>
              <a:t> is from the Aurora Mental Health Center. Dr. </a:t>
            </a:r>
            <a:r>
              <a:rPr lang="en-US" sz="1700" dirty="0" err="1" smtClean="0">
                <a:latin typeface="Times New Roman" pitchFamily="18" charset="0"/>
                <a:cs typeface="Times New Roman" pitchFamily="18" charset="0"/>
              </a:rPr>
              <a:t>Taverne</a:t>
            </a:r>
            <a:r>
              <a:rPr lang="en-US" sz="1700" dirty="0" smtClean="0">
                <a:latin typeface="Times New Roman" pitchFamily="18" charset="0"/>
                <a:cs typeface="Times New Roman" pitchFamily="18" charset="0"/>
              </a:rPr>
              <a:t> is from the Child Trauma Treatment Network—Intermountain West. Dr. </a:t>
            </a:r>
            <a:r>
              <a:rPr lang="en-US" sz="1700" dirty="0" err="1" smtClean="0">
                <a:latin typeface="Times New Roman" pitchFamily="18" charset="0"/>
                <a:cs typeface="Times New Roman" pitchFamily="18" charset="0"/>
              </a:rPr>
              <a:t>Tishelman</a:t>
            </a:r>
            <a:r>
              <a:rPr lang="en-US" sz="1700" dirty="0" smtClean="0">
                <a:latin typeface="Times New Roman" pitchFamily="18" charset="0"/>
                <a:cs typeface="Times New Roman" pitchFamily="18" charset="0"/>
              </a:rPr>
              <a:t> is from Children’s Hospital, Boston.</a:t>
            </a:r>
          </a:p>
          <a:p>
            <a:endParaRPr lang="en-US" sz="1700" dirty="0" smtClean="0">
              <a:latin typeface="Times New Roman" pitchFamily="18" charset="0"/>
              <a:cs typeface="Times New Roman" pitchFamily="18" charset="0"/>
            </a:endParaRPr>
          </a:p>
          <a:p>
            <a:pPr algn="ctr"/>
            <a:r>
              <a:rPr lang="en-US" sz="1700" dirty="0" smtClean="0">
                <a:latin typeface="Times New Roman" pitchFamily="18" charset="0"/>
                <a:cs typeface="Times New Roman" pitchFamily="18" charset="0"/>
              </a:rPr>
              <a:t>National Child Traumatic Stress Network</a:t>
            </a:r>
          </a:p>
          <a:p>
            <a:pPr algn="ctr"/>
            <a:r>
              <a:rPr lang="en-US" sz="1700" dirty="0" smtClean="0">
                <a:latin typeface="Times New Roman" pitchFamily="18" charset="0"/>
                <a:cs typeface="Times New Roman" pitchFamily="18" charset="0"/>
              </a:rPr>
              <a:t>www.NCTSNnet.org</a:t>
            </a:r>
          </a:p>
          <a:p>
            <a:pPr algn="ctr"/>
            <a:r>
              <a:rPr lang="en-US" sz="1700" dirty="0" smtClean="0">
                <a:latin typeface="Times New Roman" pitchFamily="18" charset="0"/>
                <a:cs typeface="Times New Roman" pitchFamily="18" charset="0"/>
              </a:rPr>
              <a:t>2004</a:t>
            </a:r>
          </a:p>
          <a:p>
            <a:r>
              <a:rPr lang="en-US" sz="1700" dirty="0" smtClean="0">
                <a:latin typeface="Times New Roman" pitchFamily="18" charset="0"/>
                <a:cs typeface="Times New Roman" pitchFamily="18" charset="0"/>
              </a:rPr>
              <a:t>The National Child Traumatic Stress Network is coordinated by the National Center for Child Traumatic Stress, Los Angeles, Calif., and Durham, N.C. </a:t>
            </a:r>
          </a:p>
          <a:p>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This project was funded in part by the Substance Abuse and Mental Health Services Administration (SAMHSA), U.S. Department of Health and Human Services (HHS). The views, policies, and opinions expressed are those of the authors and do not necessarily reflect those of SAMHSA or HHS.</a:t>
            </a:r>
            <a:endParaRPr lang="en-US" sz="1700" dirty="0">
              <a:latin typeface="Times New Roman" pitchFamily="18" charset="0"/>
              <a:cs typeface="Times New Roman" pitchFamily="18" charset="0"/>
            </a:endParaRPr>
          </a:p>
        </p:txBody>
      </p:sp>
    </p:spTree>
    <p:extLst>
      <p:ext uri="{BB962C8B-B14F-4D97-AF65-F5344CB8AC3E}">
        <p14:creationId xmlns:p14="http://schemas.microsoft.com/office/powerpoint/2010/main" xmlns="" val="355342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0" y="1371600"/>
            <a:ext cx="8153400" cy="4770537"/>
          </a:xfrm>
          <a:prstGeom prst="rect">
            <a:avLst/>
          </a:prstGeom>
        </p:spPr>
        <p:txBody>
          <a:bodyPr wrap="square">
            <a:spAutoFit/>
          </a:bodyPr>
          <a:lstStyle/>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Goldson</a:t>
            </a:r>
            <a:r>
              <a:rPr lang="en-US" sz="1600" dirty="0" smtClean="0">
                <a:latin typeface="Times New Roman" pitchFamily="18" charset="0"/>
                <a:cs typeface="Times New Roman" pitchFamily="18" charset="0"/>
              </a:rPr>
              <a:t>, 2002 reports maltreatment among children with disabilities:</a:t>
            </a: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Individuals with disabilities are over four times as likely to be victims of crime as the nondisabled population (</a:t>
            </a:r>
            <a:r>
              <a:rPr lang="en-US" sz="1600" dirty="0" err="1" smtClean="0">
                <a:latin typeface="Times New Roman" pitchFamily="18" charset="0"/>
                <a:cs typeface="Times New Roman" pitchFamily="18" charset="0"/>
              </a:rPr>
              <a:t>Sobsey</a:t>
            </a:r>
            <a:r>
              <a:rPr lang="en-US" sz="1600" dirty="0" smtClean="0">
                <a:latin typeface="Times New Roman" pitchFamily="18" charset="0"/>
                <a:cs typeface="Times New Roman" pitchFamily="18" charset="0"/>
              </a:rPr>
              <a:t>, 1996).</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Sixty-four percent of the children who were maltreated had a disability. The most common</a:t>
            </a:r>
          </a:p>
          <a:p>
            <a:r>
              <a:rPr lang="en-US" sz="1600" dirty="0" smtClean="0">
                <a:latin typeface="Times New Roman" pitchFamily="18" charset="0"/>
                <a:cs typeface="Times New Roman" pitchFamily="18" charset="0"/>
              </a:rPr>
              <a:t>disabilities were behavior disorders, speech/language, learning disability, and mental</a:t>
            </a:r>
          </a:p>
          <a:p>
            <a:r>
              <a:rPr lang="en-US" sz="1600" dirty="0" smtClean="0">
                <a:latin typeface="Times New Roman" pitchFamily="18" charset="0"/>
                <a:cs typeface="Times New Roman" pitchFamily="18" charset="0"/>
              </a:rPr>
              <a:t>retardation. The most common type of maltreatment was neglect. Children with mental</a:t>
            </a:r>
          </a:p>
          <a:p>
            <a:r>
              <a:rPr lang="en-US" sz="1600" dirty="0" smtClean="0">
                <a:latin typeface="Times New Roman" pitchFamily="18" charset="0"/>
                <a:cs typeface="Times New Roman" pitchFamily="18" charset="0"/>
              </a:rPr>
              <a:t>retardation were the most severely abused. Children with communication disorders were</a:t>
            </a:r>
          </a:p>
          <a:p>
            <a:r>
              <a:rPr lang="en-US" sz="1600" dirty="0" smtClean="0">
                <a:latin typeface="Times New Roman" pitchFamily="18" charset="0"/>
                <a:cs typeface="Times New Roman" pitchFamily="18" charset="0"/>
              </a:rPr>
              <a:t>more likely to be physically and sexually abused (Sullivan &amp; Knutson, 1998).</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Five million crimes are committed against individuals with disabilities each year in the United States (</a:t>
            </a:r>
            <a:r>
              <a:rPr lang="en-US" sz="1600" dirty="0" err="1" smtClean="0">
                <a:latin typeface="Times New Roman" pitchFamily="18" charset="0"/>
                <a:cs typeface="Times New Roman" pitchFamily="18" charset="0"/>
              </a:rPr>
              <a:t>Petersillia</a:t>
            </a:r>
            <a:r>
              <a:rPr lang="en-US" sz="1600" dirty="0" smtClean="0">
                <a:latin typeface="Times New Roman" pitchFamily="18" charset="0"/>
                <a:cs typeface="Times New Roman" pitchFamily="18" charset="0"/>
              </a:rPr>
              <a:t>, 1998).</a:t>
            </a:r>
            <a:endParaRPr lang="en-US" sz="16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457200" y="2209800"/>
            <a:ext cx="8973312" cy="914400"/>
          </a:xfrm>
          <a:prstGeom prst="rect">
            <a:avLst/>
          </a:prstGeom>
          <a:noFill/>
          <a:ln w="9525">
            <a:noFill/>
            <a:miter lim="800000"/>
            <a:headEnd/>
            <a:tailEnd/>
          </a:ln>
          <a:effectLst/>
        </p:spPr>
      </p:pic>
      <p:sp>
        <p:nvSpPr>
          <p:cNvPr id="4" name="Rectangle 3"/>
          <p:cNvSpPr/>
          <p:nvPr/>
        </p:nvSpPr>
        <p:spPr>
          <a:xfrm>
            <a:off x="1295400" y="457200"/>
            <a:ext cx="7086600" cy="923330"/>
          </a:xfrm>
          <a:prstGeom prst="rect">
            <a:avLst/>
          </a:prstGeom>
        </p:spPr>
        <p:txBody>
          <a:bodyPr wrap="square">
            <a:spAutoFit/>
          </a:bodyPr>
          <a:lstStyle/>
          <a:p>
            <a:r>
              <a:rPr lang="en-US" dirty="0" smtClean="0">
                <a:latin typeface="Times New Roman" pitchFamily="18" charset="0"/>
                <a:cs typeface="Times New Roman" pitchFamily="18" charset="0"/>
              </a:rPr>
              <a:t>•Individuals with developmental disabilities are at increased risk for abuse as compared to the general population (Gil, 1970; Mahoney &amp; </a:t>
            </a:r>
            <a:r>
              <a:rPr lang="en-US" dirty="0" err="1" smtClean="0">
                <a:latin typeface="Times New Roman" pitchFamily="18" charset="0"/>
                <a:cs typeface="Times New Roman" pitchFamily="18" charset="0"/>
              </a:rPr>
              <a:t>Camilo</a:t>
            </a:r>
            <a:r>
              <a:rPr lang="en-US" dirty="0" smtClean="0">
                <a:latin typeface="Times New Roman" pitchFamily="18" charset="0"/>
                <a:cs typeface="Times New Roman" pitchFamily="18" charset="0"/>
              </a:rPr>
              <a:t>, 1998; Ryan, 1994).</a:t>
            </a:r>
          </a:p>
        </p:txBody>
      </p:sp>
    </p:spTree>
    <p:extLst>
      <p:ext uri="{BB962C8B-B14F-4D97-AF65-F5344CB8AC3E}">
        <p14:creationId xmlns:p14="http://schemas.microsoft.com/office/powerpoint/2010/main" xmlns="" val="3503949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075612" cy="4267200"/>
          </a:xfrm>
        </p:spPr>
        <p:txBody>
          <a:bodyPr/>
          <a:lstStyle/>
          <a:p>
            <a:r>
              <a:rPr lang="en-US" sz="2400" b="0" dirty="0" smtClean="0">
                <a:latin typeface="Times New Roman" pitchFamily="18" charset="0"/>
                <a:cs typeface="Times New Roman" pitchFamily="18" charset="0"/>
              </a:rPr>
              <a:t>Individuals with disabilities are 2-to-10 times more likely to be sexually abused than those without disabilities (</a:t>
            </a:r>
            <a:r>
              <a:rPr lang="en-US" sz="2400" b="0" dirty="0" err="1" smtClean="0">
                <a:latin typeface="Times New Roman" pitchFamily="18" charset="0"/>
                <a:cs typeface="Times New Roman" pitchFamily="18" charset="0"/>
              </a:rPr>
              <a:t>Westat</a:t>
            </a:r>
            <a:r>
              <a:rPr lang="en-US" sz="2400" b="0" dirty="0" smtClean="0">
                <a:latin typeface="Times New Roman" pitchFamily="18" charset="0"/>
                <a:cs typeface="Times New Roman" pitchFamily="18" charset="0"/>
              </a:rPr>
              <a:t> Ind., 1993).</a:t>
            </a:r>
          </a:p>
          <a:p>
            <a:r>
              <a:rPr lang="en-US" sz="2400" b="0" dirty="0" smtClean="0">
                <a:latin typeface="Times New Roman" pitchFamily="18" charset="0"/>
                <a:cs typeface="Times New Roman" pitchFamily="18" charset="0"/>
              </a:rPr>
              <a:t>One of 30 cases of sexual abuse or assault of persons with developmental disabilities is reported as opposed to one of five in the nondisabled population (James, 1988).</a:t>
            </a:r>
          </a:p>
          <a:p>
            <a:r>
              <a:rPr lang="en-US" sz="2400" b="0" dirty="0" smtClean="0">
                <a:latin typeface="Times New Roman" pitchFamily="18" charset="0"/>
                <a:cs typeface="Times New Roman" pitchFamily="18" charset="0"/>
              </a:rPr>
              <a:t>Even when the abuse is reported, the charges are rarely investigated when the victim is disabled (</a:t>
            </a:r>
            <a:r>
              <a:rPr lang="en-US" sz="2400" b="0" dirty="0" err="1" smtClean="0">
                <a:latin typeface="Times New Roman" pitchFamily="18" charset="0"/>
                <a:cs typeface="Times New Roman" pitchFamily="18" charset="0"/>
              </a:rPr>
              <a:t>Senn</a:t>
            </a:r>
            <a:r>
              <a:rPr lang="en-US" sz="2400" b="0" dirty="0" smtClean="0">
                <a:latin typeface="Times New Roman" pitchFamily="18" charset="0"/>
                <a:cs typeface="Times New Roman" pitchFamily="18" charset="0"/>
              </a:rPr>
              <a:t>, 1988).</a:t>
            </a:r>
          </a:p>
          <a:p>
            <a:r>
              <a:rPr lang="en-US" sz="2400" b="0" dirty="0" smtClean="0">
                <a:latin typeface="Times New Roman" pitchFamily="18" charset="0"/>
                <a:cs typeface="Times New Roman" pitchFamily="18" charset="0"/>
              </a:rPr>
              <a:t>Victims typically have difficulty accessing appropriate services (</a:t>
            </a:r>
            <a:r>
              <a:rPr lang="en-US" sz="2400" b="0" dirty="0" err="1" smtClean="0">
                <a:latin typeface="Times New Roman" pitchFamily="18" charset="0"/>
                <a:cs typeface="Times New Roman" pitchFamily="18" charset="0"/>
              </a:rPr>
              <a:t>Sobsey</a:t>
            </a:r>
            <a:r>
              <a:rPr lang="en-US" sz="2400" b="0" dirty="0" smtClean="0">
                <a:latin typeface="Times New Roman" pitchFamily="18" charset="0"/>
                <a:cs typeface="Times New Roman" pitchFamily="18" charset="0"/>
              </a:rPr>
              <a:t> &amp; Doe, 1991).</a:t>
            </a:r>
          </a:p>
        </p:txBody>
      </p:sp>
    </p:spTree>
    <p:extLst>
      <p:ext uri="{BB962C8B-B14F-4D97-AF65-F5344CB8AC3E}">
        <p14:creationId xmlns:p14="http://schemas.microsoft.com/office/powerpoint/2010/main" xmlns="" val="3150668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b="0" dirty="0">
                <a:latin typeface="Times New Roman" pitchFamily="18" charset="0"/>
                <a:cs typeface="Times New Roman" pitchFamily="18" charset="0"/>
              </a:rPr>
              <a:t>Risk of abuse increases by 78 percent due to exposure to the "disabilities service system“ alone (</a:t>
            </a:r>
            <a:r>
              <a:rPr lang="en-US" sz="2400" b="0" dirty="0" err="1">
                <a:latin typeface="Times New Roman" pitchFamily="18" charset="0"/>
                <a:cs typeface="Times New Roman" pitchFamily="18" charset="0"/>
              </a:rPr>
              <a:t>Sobsey</a:t>
            </a:r>
            <a:r>
              <a:rPr lang="en-US" sz="2400" b="0" dirty="0">
                <a:latin typeface="Times New Roman" pitchFamily="18" charset="0"/>
                <a:cs typeface="Times New Roman" pitchFamily="18" charset="0"/>
              </a:rPr>
              <a:t> &amp; Doe, 1991).</a:t>
            </a:r>
          </a:p>
          <a:p>
            <a:r>
              <a:rPr lang="en-US" sz="2400" b="0" dirty="0">
                <a:latin typeface="Times New Roman" pitchFamily="18" charset="0"/>
                <a:cs typeface="Times New Roman" pitchFamily="18" charset="0"/>
              </a:rPr>
              <a:t>Immediate family members perpetrate the majority of neglect, physical abuse, and emotional abuse. </a:t>
            </a:r>
            <a:r>
              <a:rPr lang="en-US" sz="2400" b="0" dirty="0" err="1">
                <a:latin typeface="Times New Roman" pitchFamily="18" charset="0"/>
                <a:cs typeface="Times New Roman" pitchFamily="18" charset="0"/>
              </a:rPr>
              <a:t>Extraf</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amilial</a:t>
            </a:r>
            <a:r>
              <a:rPr lang="en-US" sz="2400" b="0" dirty="0">
                <a:latin typeface="Times New Roman" pitchFamily="18" charset="0"/>
                <a:cs typeface="Times New Roman" pitchFamily="18" charset="0"/>
              </a:rPr>
              <a:t> perpetrators account for the majority of sexual abuse (Sullivan &amp; Knutson, 2000).</a:t>
            </a:r>
          </a:p>
          <a:p>
            <a:r>
              <a:rPr lang="en-US" sz="2400" b="0" dirty="0">
                <a:latin typeface="Times New Roman" pitchFamily="18" charset="0"/>
                <a:cs typeface="Times New Roman" pitchFamily="18" charset="0"/>
              </a:rPr>
              <a:t>Sexual abuse incidents are almost four times as common in institutional settings as in the community (Blatt &amp; Brown, 1986).</a:t>
            </a:r>
          </a:p>
          <a:p>
            <a:r>
              <a:rPr lang="en-US" sz="2400" b="0" dirty="0">
                <a:latin typeface="Times New Roman" pitchFamily="18" charset="0"/>
                <a:cs typeface="Times New Roman" pitchFamily="18" charset="0"/>
              </a:rPr>
              <a:t>• Ninety-nine percent of those who commit abuse are well known to, and trusted by, both the child and the child's care providers (</a:t>
            </a:r>
            <a:r>
              <a:rPr lang="en-US" sz="2400" b="0" dirty="0" err="1">
                <a:latin typeface="Times New Roman" pitchFamily="18" charset="0"/>
                <a:cs typeface="Times New Roman" pitchFamily="18" charset="0"/>
              </a:rPr>
              <a:t>Baladerian</a:t>
            </a:r>
            <a:r>
              <a:rPr lang="en-US" sz="2400" b="0" dirty="0">
                <a:latin typeface="Times New Roman" pitchFamily="18" charset="0"/>
                <a:cs typeface="Times New Roman" pitchFamily="18" charset="0"/>
              </a:rPr>
              <a:t>, 1991).</a:t>
            </a:r>
          </a:p>
          <a:p>
            <a:endParaRPr lang="en-US" dirty="0"/>
          </a:p>
        </p:txBody>
      </p:sp>
      <p:sp>
        <p:nvSpPr>
          <p:cNvPr id="4" name="Slide Number Placeholder 3"/>
          <p:cNvSpPr>
            <a:spLocks noGrp="1"/>
          </p:cNvSpPr>
          <p:nvPr>
            <p:ph type="sldNum" sz="quarter" idx="10"/>
          </p:nvPr>
        </p:nvSpPr>
        <p:spPr/>
        <p:txBody>
          <a:bodyPr/>
          <a:lstStyle/>
          <a:p>
            <a:pPr>
              <a:defRPr/>
            </a:pPr>
            <a:r>
              <a:rPr lang="en-US" smtClean="0"/>
              <a:t>Slide </a:t>
            </a:r>
            <a:fld id="{18FCB52B-6E8A-4E40-8B9B-E1B0D681301F}" type="slidenum">
              <a:rPr lang="en-US" smtClean="0"/>
              <a:pPr>
                <a:defRPr/>
              </a:pPr>
              <a:t>22</a:t>
            </a:fld>
            <a:endParaRPr lang="en-US"/>
          </a:p>
        </p:txBody>
      </p:sp>
    </p:spTree>
    <p:extLst>
      <p:ext uri="{BB962C8B-B14F-4D97-AF65-F5344CB8AC3E}">
        <p14:creationId xmlns:p14="http://schemas.microsoft.com/office/powerpoint/2010/main" xmlns="" val="77344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304800"/>
            <a:ext cx="7848600" cy="1077218"/>
          </a:xfrm>
          <a:prstGeom prst="rect">
            <a:avLst/>
          </a:prstGeom>
        </p:spPr>
        <p:txBody>
          <a:bodyPr wrap="square">
            <a:spAutoFit/>
          </a:bodyPr>
          <a:lstStyle/>
          <a:p>
            <a:r>
              <a:rPr lang="en-US" sz="3200" dirty="0" smtClean="0">
                <a:latin typeface="Times New Roman" pitchFamily="18" charset="0"/>
                <a:cs typeface="Times New Roman" pitchFamily="18" charset="0"/>
              </a:rPr>
              <a:t>Special Characteristics of the Population that May Influence the Incidence of Trauma</a:t>
            </a:r>
            <a:endParaRPr lang="en-US" sz="3200" dirty="0">
              <a:latin typeface="Times New Roman" pitchFamily="18" charset="0"/>
              <a:cs typeface="Times New Roman" pitchFamily="18" charset="0"/>
            </a:endParaRPr>
          </a:p>
        </p:txBody>
      </p:sp>
      <p:sp>
        <p:nvSpPr>
          <p:cNvPr id="5" name="Rectangle 4"/>
          <p:cNvSpPr/>
          <p:nvPr/>
        </p:nvSpPr>
        <p:spPr>
          <a:xfrm>
            <a:off x="381000" y="2895600"/>
            <a:ext cx="8763000" cy="1938992"/>
          </a:xfrm>
          <a:prstGeom prst="rect">
            <a:avLst/>
          </a:prstGeom>
        </p:spPr>
        <p:txBody>
          <a:bodyPr wrap="square">
            <a:spAutoFit/>
          </a:bodyPr>
          <a:lstStyle/>
          <a:p>
            <a:r>
              <a:rPr lang="en-US" sz="2400" dirty="0" smtClean="0">
                <a:latin typeface="Times New Roman" pitchFamily="18" charset="0"/>
                <a:cs typeface="Times New Roman" pitchFamily="18" charset="0"/>
              </a:rPr>
              <a:t>Abuse and neglect have profound influences on brain development. The more prolonged the abuse or neglect, the more likely it is that permanent brain damage will occur. Not only are people with developmental disabilities more likely to be exposed to trauma, but exposure to trauma makes developmental delays more likely.</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136529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13612" cy="1143000"/>
          </a:xfrm>
        </p:spPr>
        <p:txBody>
          <a:bodyPr/>
          <a:lstStyle/>
          <a:p>
            <a:r>
              <a:rPr lang="en-US" sz="3700" dirty="0" smtClean="0">
                <a:latin typeface="Times New Roman" pitchFamily="18" charset="0"/>
                <a:cs typeface="Times New Roman" pitchFamily="18" charset="0"/>
              </a:rPr>
              <a:t>People with developmental </a:t>
            </a:r>
            <a:br>
              <a:rPr lang="en-US" sz="3700" dirty="0" smtClean="0">
                <a:latin typeface="Times New Roman" pitchFamily="18" charset="0"/>
                <a:cs typeface="Times New Roman" pitchFamily="18" charset="0"/>
              </a:rPr>
            </a:br>
            <a:r>
              <a:rPr lang="en-US" sz="3700" dirty="0" smtClean="0">
                <a:latin typeface="Times New Roman" pitchFamily="18" charset="0"/>
                <a:cs typeface="Times New Roman" pitchFamily="18" charset="0"/>
              </a:rPr>
              <a:t>disabilities are</a:t>
            </a:r>
            <a:endParaRPr lang="en-US" sz="37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2057400"/>
            <a:ext cx="7313612" cy="4114800"/>
          </a:xfrm>
        </p:spPr>
        <p:txBody>
          <a:bodyPr/>
          <a:lstStyle/>
          <a:p>
            <a:r>
              <a:rPr lang="en-US" sz="2200" dirty="0" smtClean="0">
                <a:latin typeface="Times New Roman" pitchFamily="18" charset="0"/>
                <a:cs typeface="Times New Roman" pitchFamily="18" charset="0"/>
              </a:rPr>
              <a:t>trained to be compliant to authority figures;</a:t>
            </a:r>
          </a:p>
          <a:p>
            <a:r>
              <a:rPr lang="en-US" sz="2200" dirty="0" smtClean="0">
                <a:latin typeface="Times New Roman" pitchFamily="18" charset="0"/>
                <a:cs typeface="Times New Roman" pitchFamily="18" charset="0"/>
              </a:rPr>
              <a:t>dependent on caregivers for a longer period of time for more types of assistance than a nondisabled child, and they are dependent on a larger number of caretakers;</a:t>
            </a:r>
          </a:p>
          <a:p>
            <a:r>
              <a:rPr lang="en-US" sz="2200" dirty="0" smtClean="0">
                <a:latin typeface="Times New Roman" pitchFamily="18" charset="0"/>
                <a:cs typeface="Times New Roman" pitchFamily="18" charset="0"/>
              </a:rPr>
              <a:t>often unable to meet parental expectations;</a:t>
            </a:r>
          </a:p>
          <a:p>
            <a:r>
              <a:rPr lang="en-US" sz="2200" dirty="0" smtClean="0">
                <a:latin typeface="Times New Roman" pitchFamily="18" charset="0"/>
                <a:cs typeface="Times New Roman" pitchFamily="18" charset="0"/>
              </a:rPr>
              <a:t>isolated from resources to whom a report of abuse could be made;</a:t>
            </a:r>
          </a:p>
          <a:p>
            <a:r>
              <a:rPr lang="en-US" sz="2200" dirty="0" smtClean="0">
                <a:latin typeface="Times New Roman" pitchFamily="18" charset="0"/>
                <a:cs typeface="Times New Roman" pitchFamily="18" charset="0"/>
              </a:rPr>
              <a:t>sometimes impaired in their ability to communicate;</a:t>
            </a:r>
          </a:p>
          <a:p>
            <a:r>
              <a:rPr lang="en-US" sz="2200" dirty="0" smtClean="0">
                <a:latin typeface="Times New Roman" pitchFamily="18" charset="0"/>
                <a:cs typeface="Times New Roman" pitchFamily="18" charset="0"/>
              </a:rPr>
              <a:t>sometimes impaired in their mobility;</a:t>
            </a:r>
          </a:p>
        </p:txBody>
      </p:sp>
    </p:spTree>
    <p:extLst>
      <p:ext uri="{BB962C8B-B14F-4D97-AF65-F5344CB8AC3E}">
        <p14:creationId xmlns:p14="http://schemas.microsoft.com/office/powerpoint/2010/main" xmlns="" val="319579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latin typeface="Times New Roman" pitchFamily="18" charset="0"/>
                <a:cs typeface="Times New Roman" pitchFamily="18" charset="0"/>
              </a:rPr>
              <a:t>more likely than other children to be placed in residential care facilities;</a:t>
            </a:r>
          </a:p>
          <a:p>
            <a:r>
              <a:rPr lang="en-US" sz="2000" dirty="0">
                <a:latin typeface="Times New Roman" pitchFamily="18" charset="0"/>
                <a:cs typeface="Times New Roman" pitchFamily="18" charset="0"/>
              </a:rPr>
              <a:t>sometimes more credulous and less prone to critical thinking than others, which may result in it being easier for others to manipulate them;</a:t>
            </a:r>
          </a:p>
          <a:p>
            <a:r>
              <a:rPr lang="en-US" sz="2000" dirty="0">
                <a:latin typeface="Times New Roman" pitchFamily="18" charset="0"/>
                <a:cs typeface="Times New Roman" pitchFamily="18" charset="0"/>
              </a:rPr>
              <a:t>often not provided with general sex education, and caregivers may feel that people with developmental disabilities are asexual, although</a:t>
            </a:r>
          </a:p>
          <a:p>
            <a:pPr lvl="1"/>
            <a:r>
              <a:rPr lang="en-US" sz="2000" dirty="0">
                <a:latin typeface="Times New Roman" pitchFamily="18" charset="0"/>
                <a:cs typeface="Times New Roman" pitchFamily="18" charset="0"/>
              </a:rPr>
              <a:t>for people with mild to moderate mental retardation sexual development and sexual interest occur at approximately the same age as the normal population (</a:t>
            </a:r>
            <a:r>
              <a:rPr lang="en-US" sz="2000" dirty="0" err="1">
                <a:latin typeface="Times New Roman" pitchFamily="18" charset="0"/>
                <a:cs typeface="Times New Roman" pitchFamily="18" charset="0"/>
              </a:rPr>
              <a:t>Tharinger</a:t>
            </a:r>
            <a:r>
              <a:rPr lang="en-US" sz="2000" dirty="0">
                <a:latin typeface="Times New Roman" pitchFamily="18" charset="0"/>
                <a:cs typeface="Times New Roman" pitchFamily="18" charset="0"/>
              </a:rPr>
              <a:t>, 1990), and</a:t>
            </a:r>
          </a:p>
          <a:p>
            <a:pPr lvl="1"/>
            <a:r>
              <a:rPr lang="en-US" sz="2000" dirty="0">
                <a:latin typeface="Times New Roman" pitchFamily="18" charset="0"/>
                <a:cs typeface="Times New Roman" pitchFamily="18" charset="0"/>
              </a:rPr>
              <a:t>precocious puberty is 20 times more likely to occur in persons with developmental disabilities than in the normal population (</a:t>
            </a:r>
            <a:r>
              <a:rPr lang="en-US" sz="2000" dirty="0" err="1">
                <a:latin typeface="Times New Roman" pitchFamily="18" charset="0"/>
                <a:cs typeface="Times New Roman" pitchFamily="18" charset="0"/>
              </a:rPr>
              <a:t>Siddigi</a:t>
            </a:r>
            <a:r>
              <a:rPr lang="en-US" sz="2000" dirty="0">
                <a:latin typeface="Times New Roman" pitchFamily="18" charset="0"/>
                <a:cs typeface="Times New Roman" pitchFamily="18" charset="0"/>
              </a:rPr>
              <a:t>, 1999); and</a:t>
            </a:r>
          </a:p>
          <a:p>
            <a:r>
              <a:rPr lang="en-US" sz="2000" dirty="0">
                <a:latin typeface="Times New Roman" pitchFamily="18" charset="0"/>
                <a:cs typeface="Times New Roman" pitchFamily="18" charset="0"/>
              </a:rPr>
              <a:t>viewed negatively by society, which may label them as “bad” because they are different or may view them as less than human.</a:t>
            </a:r>
          </a:p>
          <a:p>
            <a:endParaRPr lang="en-US" dirty="0"/>
          </a:p>
        </p:txBody>
      </p:sp>
      <p:sp>
        <p:nvSpPr>
          <p:cNvPr id="4" name="Slide Number Placeholder 3"/>
          <p:cNvSpPr>
            <a:spLocks noGrp="1"/>
          </p:cNvSpPr>
          <p:nvPr>
            <p:ph type="sldNum" sz="quarter" idx="10"/>
          </p:nvPr>
        </p:nvSpPr>
        <p:spPr/>
        <p:txBody>
          <a:bodyPr/>
          <a:lstStyle/>
          <a:p>
            <a:pPr>
              <a:defRPr/>
            </a:pPr>
            <a:r>
              <a:rPr lang="en-US" smtClean="0"/>
              <a:t>Slide </a:t>
            </a:r>
            <a:fld id="{18FCB52B-6E8A-4E40-8B9B-E1B0D681301F}" type="slidenum">
              <a:rPr lang="en-US" smtClean="0"/>
              <a:pPr>
                <a:defRPr/>
              </a:pPr>
              <a:t>25</a:t>
            </a:fld>
            <a:endParaRPr lang="en-US"/>
          </a:p>
        </p:txBody>
      </p:sp>
    </p:spTree>
    <p:extLst>
      <p:ext uri="{BB962C8B-B14F-4D97-AF65-F5344CB8AC3E}">
        <p14:creationId xmlns:p14="http://schemas.microsoft.com/office/powerpoint/2010/main" xmlns="" val="72888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77875"/>
          </a:xfrm>
        </p:spPr>
        <p:txBody>
          <a:bodyPr/>
          <a:lstStyle/>
          <a:p>
            <a:r>
              <a:rPr lang="en-US" sz="3000" dirty="0" smtClean="0">
                <a:latin typeface="Times New Roman" pitchFamily="18" charset="0"/>
                <a:cs typeface="Times New Roman" pitchFamily="18" charset="0"/>
              </a:rPr>
              <a:t> People with developmental disabilities may also experience</a:t>
            </a:r>
            <a:endParaRPr lang="en-US" sz="3000" dirty="0"/>
          </a:p>
        </p:txBody>
      </p:sp>
      <p:sp>
        <p:nvSpPr>
          <p:cNvPr id="3" name="Content Placeholder 2"/>
          <p:cNvSpPr>
            <a:spLocks noGrp="1"/>
          </p:cNvSpPr>
          <p:nvPr>
            <p:ph idx="1"/>
          </p:nvPr>
        </p:nvSpPr>
        <p:spPr>
          <a:xfrm>
            <a:off x="722671" y="2057400"/>
            <a:ext cx="8229600" cy="4525963"/>
          </a:xfrm>
        </p:spPr>
        <p:txBody>
          <a:bodyPr/>
          <a:lstStyle/>
          <a:p>
            <a:r>
              <a:rPr lang="en-US" sz="2400" dirty="0" smtClean="0">
                <a:latin typeface="Times New Roman" pitchFamily="18" charset="0"/>
                <a:cs typeface="Times New Roman" pitchFamily="18" charset="0"/>
              </a:rPr>
              <a:t>cognitive and processing delays that interfere with understanding of what is happening in abusive situations, and</a:t>
            </a:r>
          </a:p>
          <a:p>
            <a:r>
              <a:rPr lang="en-US" sz="2400" dirty="0" smtClean="0">
                <a:latin typeface="Times New Roman" pitchFamily="18" charset="0"/>
                <a:cs typeface="Times New Roman" pitchFamily="18" charset="0"/>
              </a:rPr>
              <a:t>feelings of isolation and withdrawal due to their differences, which may make them more vulnerable to manipulation because of their increased responsiveness to attention and affection.</a:t>
            </a:r>
          </a:p>
          <a:p>
            <a:endParaRPr lang="en-US" dirty="0"/>
          </a:p>
        </p:txBody>
      </p:sp>
    </p:spTree>
    <p:extLst>
      <p:ext uri="{BB962C8B-B14F-4D97-AF65-F5344CB8AC3E}">
        <p14:creationId xmlns:p14="http://schemas.microsoft.com/office/powerpoint/2010/main" xmlns="" val="396712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smtClean="0">
                <a:latin typeface="Times New Roman" pitchFamily="18" charset="0"/>
                <a:cs typeface="Times New Roman" pitchFamily="18" charset="0"/>
              </a:rPr>
              <a:t>Possible Reasons for a Higher Incidence of Mental Illness for Clients with Developmental Disabilities Than the General Population</a:t>
            </a:r>
            <a:br>
              <a:rPr lang="en-US" sz="2100" dirty="0" smtClean="0">
                <a:latin typeface="Times New Roman" pitchFamily="18" charset="0"/>
                <a:cs typeface="Times New Roman" pitchFamily="18" charset="0"/>
              </a:rPr>
            </a:br>
            <a:r>
              <a:rPr lang="en-US" sz="2100" dirty="0" smtClean="0">
                <a:latin typeface="Times New Roman" pitchFamily="18" charset="0"/>
                <a:cs typeface="Times New Roman" pitchFamily="18" charset="0"/>
              </a:rPr>
              <a:t>(</a:t>
            </a:r>
            <a:r>
              <a:rPr lang="en-US" sz="2100" dirty="0" err="1" smtClean="0">
                <a:latin typeface="Times New Roman" pitchFamily="18" charset="0"/>
                <a:cs typeface="Times New Roman" pitchFamily="18" charset="0"/>
              </a:rPr>
              <a:t>Avrin</a:t>
            </a:r>
            <a:r>
              <a:rPr lang="en-US" sz="2100" dirty="0" smtClean="0">
                <a:latin typeface="Times New Roman" pitchFamily="18" charset="0"/>
                <a:cs typeface="Times New Roman" pitchFamily="18" charset="0"/>
              </a:rPr>
              <a:t>, Charlton, </a:t>
            </a:r>
            <a:r>
              <a:rPr lang="en-US" sz="2100" dirty="0" err="1" smtClean="0">
                <a:latin typeface="Times New Roman" pitchFamily="18" charset="0"/>
                <a:cs typeface="Times New Roman" pitchFamily="18" charset="0"/>
              </a:rPr>
              <a:t>Tallant</a:t>
            </a:r>
            <a:r>
              <a:rPr lang="en-US" sz="2100" dirty="0" smtClean="0">
                <a:latin typeface="Times New Roman" pitchFamily="18" charset="0"/>
                <a:cs typeface="Times New Roman" pitchFamily="18" charset="0"/>
              </a:rPr>
              <a:t>, 1998)</a:t>
            </a:r>
            <a:endParaRPr lang="en-US" sz="21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000" dirty="0" smtClean="0">
                <a:latin typeface="Times New Roman" pitchFamily="18" charset="0"/>
                <a:cs typeface="Times New Roman" pitchFamily="18" charset="0"/>
              </a:rPr>
              <a:t>It is more difficult to cope with normal life stressors given the limited resources the client has available.</a:t>
            </a:r>
          </a:p>
          <a:p>
            <a:r>
              <a:rPr lang="en-US" sz="2000" dirty="0" smtClean="0">
                <a:latin typeface="Times New Roman" pitchFamily="18" charset="0"/>
                <a:cs typeface="Times New Roman" pitchFamily="18" charset="0"/>
              </a:rPr>
              <a:t>There is increased vulnerability to abuse in the home, since these children are often very difficult to raise and place a high level of strain on the family.</a:t>
            </a:r>
          </a:p>
          <a:p>
            <a:r>
              <a:rPr lang="en-US" sz="2000" dirty="0" smtClean="0">
                <a:latin typeface="Times New Roman" pitchFamily="18" charset="0"/>
                <a:cs typeface="Times New Roman" pitchFamily="18" charset="0"/>
              </a:rPr>
              <a:t>These children are more vulnerable to abuse in the community because of their poor judgment and lack of self-protective skills.</a:t>
            </a:r>
          </a:p>
          <a:p>
            <a:r>
              <a:rPr lang="en-US" sz="2000" dirty="0" smtClean="0">
                <a:latin typeface="Times New Roman" pitchFamily="18" charset="0"/>
                <a:cs typeface="Times New Roman" pitchFamily="18" charset="0"/>
              </a:rPr>
              <a:t>An additional stressor for the higher functioning clients is awareness of their intellectual deficits. They have many grief and loss issues associated with their functioning problems.</a:t>
            </a:r>
          </a:p>
          <a:p>
            <a:r>
              <a:rPr lang="en-US" sz="2000" dirty="0" smtClean="0">
                <a:latin typeface="Times New Roman" pitchFamily="18" charset="0"/>
                <a:cs typeface="Times New Roman" pitchFamily="18" charset="0"/>
              </a:rPr>
              <a:t>People with developmental disabilities experience greater difficulty in getting help for mental illness due to communication and processing problems.</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92180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Trauma in Adults: Mental Health, cont.</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0161452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28</a:t>
            </a:fld>
            <a:endParaRPr lang="en-US"/>
          </a:p>
        </p:txBody>
      </p:sp>
    </p:spTree>
    <p:extLst>
      <p:ext uri="{BB962C8B-B14F-4D97-AF65-F5344CB8AC3E}">
        <p14:creationId xmlns:p14="http://schemas.microsoft.com/office/powerpoint/2010/main" xmlns="" val="2261630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17550" y="1000126"/>
            <a:ext cx="7023100" cy="52673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6189DBE-BF5F-4458-84F5-9E6B2E81B163}" type="slidenum">
              <a:rPr lang="en-US" smtClean="0"/>
              <a:pPr/>
              <a:t>29</a:t>
            </a:fld>
            <a:endParaRPr lang="en-US"/>
          </a:p>
        </p:txBody>
      </p:sp>
    </p:spTree>
    <p:extLst>
      <p:ext uri="{BB962C8B-B14F-4D97-AF65-F5344CB8AC3E}">
        <p14:creationId xmlns:p14="http://schemas.microsoft.com/office/powerpoint/2010/main" xmlns="" val="3361986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36776" y="2174875"/>
            <a:ext cx="7315200" cy="3082925"/>
          </a:xfrm>
        </p:spPr>
        <p:txBody>
          <a:bodyPr/>
          <a:lstStyle/>
          <a:p>
            <a:pPr algn="ctr" eaLnBrk="1" hangingPunct="1"/>
            <a:r>
              <a:rPr lang="en-US" sz="3600" dirty="0" smtClean="0"/>
              <a:t>SAMHSA’s Trauma-Informed Approach: Key Assumptions and Principles</a:t>
            </a:r>
            <a:br>
              <a:rPr lang="en-US" sz="3600" dirty="0" smtClean="0"/>
            </a:br>
            <a:r>
              <a:rPr lang="en-US" sz="3600" dirty="0"/>
              <a:t/>
            </a:r>
            <a:br>
              <a:rPr lang="en-US" sz="3600" dirty="0"/>
            </a:br>
            <a:endParaRPr lang="en-US" altLang="en-US" sz="36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6189DBE-BF5F-4458-84F5-9E6B2E81B163}" type="slidenum">
              <a:rPr lang="en-US" smtClean="0"/>
              <a:pPr/>
              <a:t>30</a:t>
            </a:fld>
            <a:endParaRPr lang="en-US"/>
          </a:p>
        </p:txBody>
      </p:sp>
    </p:spTree>
    <p:extLst>
      <p:ext uri="{BB962C8B-B14F-4D97-AF65-F5344CB8AC3E}">
        <p14:creationId xmlns:p14="http://schemas.microsoft.com/office/powerpoint/2010/main" xmlns="" val="416112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6189DBE-BF5F-4458-84F5-9E6B2E81B163}" type="slidenum">
              <a:rPr lang="en-US" smtClean="0"/>
              <a:pPr/>
              <a:t>31</a:t>
            </a:fld>
            <a:endParaRPr lang="en-US"/>
          </a:p>
        </p:txBody>
      </p:sp>
    </p:spTree>
    <p:extLst>
      <p:ext uri="{BB962C8B-B14F-4D97-AF65-F5344CB8AC3E}">
        <p14:creationId xmlns:p14="http://schemas.microsoft.com/office/powerpoint/2010/main" xmlns="" val="220182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060450" y="795338"/>
            <a:ext cx="7023100" cy="52673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6189DBE-BF5F-4458-84F5-9E6B2E81B163}" type="slidenum">
              <a:rPr lang="en-US" smtClean="0"/>
              <a:pPr/>
              <a:t>32</a:t>
            </a:fld>
            <a:endParaRPr lang="en-US"/>
          </a:p>
        </p:txBody>
      </p:sp>
    </p:spTree>
    <p:extLst>
      <p:ext uri="{BB962C8B-B14F-4D97-AF65-F5344CB8AC3E}">
        <p14:creationId xmlns:p14="http://schemas.microsoft.com/office/powerpoint/2010/main" xmlns="" val="37866102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95021"/>
            <a:ext cx="7772400" cy="5816977"/>
          </a:xfrm>
          <a:prstGeom prst="rect">
            <a:avLst/>
          </a:prstGeom>
        </p:spPr>
        <p:txBody>
          <a:bodyPr wrap="square">
            <a:spAutoFit/>
          </a:bodyPr>
          <a:lstStyle/>
          <a:p>
            <a:r>
              <a:rPr lang="en-US" sz="3600" dirty="0" smtClean="0"/>
              <a:t>I've learned that people will forget what you said, people will forget what you did, but people will never forget how you made them feel.</a:t>
            </a:r>
            <a:br>
              <a:rPr lang="en-US" sz="3600" dirty="0" smtClean="0"/>
            </a:br>
            <a:endParaRPr lang="en-US" sz="3600" dirty="0" smtClean="0"/>
          </a:p>
          <a:p>
            <a:endParaRPr lang="en-US" sz="3600" dirty="0" smtClean="0"/>
          </a:p>
          <a:p>
            <a:r>
              <a:rPr lang="en-US" sz="3600" dirty="0" smtClean="0"/>
              <a:t>				~ Maya Angelou </a:t>
            </a:r>
            <a:br>
              <a:rPr lang="en-US" sz="3600" dirty="0" smtClean="0"/>
            </a:br>
            <a:r>
              <a:rPr lang="en-US" sz="3000" dirty="0" smtClean="0"/>
              <a:t/>
            </a:r>
            <a:br>
              <a:rPr lang="en-US" sz="3000"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xmlns="" val="677619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a:xfrm>
            <a:off x="1905000" y="1828800"/>
            <a:ext cx="6781800" cy="1470025"/>
          </a:xfrm>
        </p:spPr>
        <p:txBody>
          <a:bodyPr/>
          <a:lstStyle/>
          <a:p>
            <a:pPr eaLnBrk="1" hangingPunct="1"/>
            <a:r>
              <a:rPr lang="en-US" sz="2800" dirty="0" smtClean="0">
                <a:latin typeface="Arial" pitchFamily="34" charset="0"/>
                <a:cs typeface="Arial" pitchFamily="34" charset="0"/>
              </a:rPr>
              <a:t>Contact Information</a:t>
            </a:r>
          </a:p>
        </p:txBody>
      </p:sp>
      <p:sp>
        <p:nvSpPr>
          <p:cNvPr id="39939" name="Rectangle 5"/>
          <p:cNvSpPr>
            <a:spLocks noGrp="1" noChangeArrowheads="1"/>
          </p:cNvSpPr>
          <p:nvPr>
            <p:ph type="subTitle" idx="1"/>
          </p:nvPr>
        </p:nvSpPr>
        <p:spPr>
          <a:xfrm>
            <a:off x="1524000" y="2895600"/>
            <a:ext cx="7239000" cy="3429000"/>
          </a:xfrm>
        </p:spPr>
        <p:txBody>
          <a:bodyPr/>
          <a:lstStyle/>
          <a:p>
            <a:pPr eaLnBrk="1" hangingPunct="1">
              <a:lnSpc>
                <a:spcPct val="90000"/>
              </a:lnSpc>
            </a:pPr>
            <a:r>
              <a:rPr lang="en-US" sz="1800" dirty="0" smtClean="0">
                <a:solidFill>
                  <a:schemeClr val="tx1"/>
                </a:solidFill>
                <a:latin typeface="Arial" pitchFamily="34" charset="0"/>
                <a:cs typeface="Arial" pitchFamily="34" charset="0"/>
              </a:rPr>
              <a:t>Joan Gillece, PhD</a:t>
            </a:r>
          </a:p>
          <a:p>
            <a:pPr eaLnBrk="1" hangingPunct="1">
              <a:lnSpc>
                <a:spcPct val="90000"/>
              </a:lnSpc>
            </a:pPr>
            <a:endParaRPr lang="en-US" sz="1800" dirty="0" smtClean="0">
              <a:solidFill>
                <a:schemeClr val="tx1"/>
              </a:solidFill>
              <a:latin typeface="Arial" pitchFamily="34" charset="0"/>
              <a:cs typeface="Arial" pitchFamily="34" charset="0"/>
            </a:endParaRPr>
          </a:p>
          <a:p>
            <a:pPr>
              <a:lnSpc>
                <a:spcPct val="90000"/>
              </a:lnSpc>
            </a:pPr>
            <a:r>
              <a:rPr lang="en-US" sz="1800" dirty="0" smtClean="0">
                <a:solidFill>
                  <a:schemeClr val="tx1"/>
                </a:solidFill>
                <a:latin typeface="Arial" pitchFamily="34" charset="0"/>
                <a:cs typeface="Arial" pitchFamily="34" charset="0"/>
              </a:rPr>
              <a:t>SAMHSA National Center for Trauma Informed Care</a:t>
            </a:r>
          </a:p>
          <a:p>
            <a:pPr eaLnBrk="1" hangingPunct="1">
              <a:lnSpc>
                <a:spcPct val="90000"/>
              </a:lnSpc>
            </a:pPr>
            <a:r>
              <a:rPr lang="en-US" sz="1800" dirty="0" smtClean="0">
                <a:solidFill>
                  <a:schemeClr val="tx1"/>
                </a:solidFill>
                <a:latin typeface="Arial" pitchFamily="34" charset="0"/>
                <a:cs typeface="Arial" pitchFamily="34" charset="0"/>
                <a:hlinkClick r:id="rId3"/>
              </a:rPr>
              <a:t>Joan.gillece@nasmhpd.org</a:t>
            </a:r>
            <a:r>
              <a:rPr lang="en-US" sz="1800" dirty="0" smtClean="0">
                <a:solidFill>
                  <a:schemeClr val="tx1"/>
                </a:solidFill>
                <a:latin typeface="Arial" pitchFamily="34" charset="0"/>
                <a:cs typeface="Arial" pitchFamily="34" charset="0"/>
              </a:rPr>
              <a:t> </a:t>
            </a:r>
          </a:p>
          <a:p>
            <a:pPr eaLnBrk="1" hangingPunct="1">
              <a:lnSpc>
                <a:spcPct val="90000"/>
              </a:lnSpc>
            </a:pPr>
            <a:r>
              <a:rPr lang="en-US" sz="1800" dirty="0" smtClean="0">
                <a:solidFill>
                  <a:schemeClr val="tx1"/>
                </a:solidFill>
                <a:latin typeface="Arial" pitchFamily="34" charset="0"/>
                <a:cs typeface="Arial" pitchFamily="34" charset="0"/>
              </a:rPr>
              <a:t/>
            </a:r>
            <a:br>
              <a:rPr lang="en-US" sz="1800" dirty="0" smtClean="0">
                <a:solidFill>
                  <a:schemeClr val="tx1"/>
                </a:solidFill>
                <a:latin typeface="Arial" pitchFamily="34" charset="0"/>
                <a:cs typeface="Arial" pitchFamily="34" charset="0"/>
              </a:rPr>
            </a:br>
            <a:r>
              <a:rPr lang="en-US" sz="1800" dirty="0" smtClean="0">
                <a:solidFill>
                  <a:schemeClr val="tx1"/>
                </a:solidFill>
                <a:latin typeface="Arial" pitchFamily="34" charset="0"/>
                <a:cs typeface="Arial" pitchFamily="34" charset="0"/>
              </a:rPr>
              <a:t>703-682-5195</a:t>
            </a:r>
          </a:p>
        </p:txBody>
      </p:sp>
    </p:spTree>
    <p:extLst>
      <p:ext uri="{BB962C8B-B14F-4D97-AF65-F5344CB8AC3E}">
        <p14:creationId xmlns:p14="http://schemas.microsoft.com/office/powerpoint/2010/main" xmlns="" val="136593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Things to Remember</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4275422174"/>
              </p:ext>
            </p:extLst>
          </p:nvPr>
        </p:nvGraphicFramePr>
        <p:xfrm>
          <a:off x="3814762" y="1813441"/>
          <a:ext cx="5029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7200" y="5899666"/>
            <a:ext cx="8229600" cy="615553"/>
          </a:xfrm>
          <a:prstGeom prst="rect">
            <a:avLst/>
          </a:prstGeom>
          <a:noFill/>
        </p:spPr>
        <p:txBody>
          <a:bodyPr wrap="square" rtlCol="0">
            <a:spAutoFit/>
          </a:bodyPr>
          <a:lstStyle/>
          <a:p>
            <a:endParaRPr lang="en-US" i="1" dirty="0" smtClean="0"/>
          </a:p>
          <a:p>
            <a:r>
              <a:rPr lang="en-US" sz="1600" b="1" i="1" dirty="0" smtClean="0"/>
              <a:t>Video: </a:t>
            </a:r>
            <a:r>
              <a:rPr lang="en-US" sz="1600" b="1" i="1" dirty="0">
                <a:hlinkClick r:id="rId8"/>
              </a:rPr>
              <a:t>Power of </a:t>
            </a:r>
            <a:r>
              <a:rPr lang="en-US" sz="1600" b="1" i="1" dirty="0" smtClean="0">
                <a:hlinkClick r:id="rId8"/>
              </a:rPr>
              <a:t>Empathy</a:t>
            </a:r>
            <a:endParaRPr lang="en-US" sz="1600" b="1" dirty="0"/>
          </a:p>
        </p:txBody>
      </p:sp>
      <p:pic>
        <p:nvPicPr>
          <p:cNvPr id="5" name="Picture 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2057400"/>
            <a:ext cx="3690027" cy="3657600"/>
          </a:xfrm>
          <a:prstGeom prst="rect">
            <a:avLst/>
          </a:prstGeom>
        </p:spPr>
      </p:pic>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4</a:t>
            </a:fld>
            <a:endParaRPr lang="en-US"/>
          </a:p>
        </p:txBody>
      </p:sp>
    </p:spTree>
    <p:extLst>
      <p:ext uri="{BB962C8B-B14F-4D97-AF65-F5344CB8AC3E}">
        <p14:creationId xmlns:p14="http://schemas.microsoft.com/office/powerpoint/2010/main" xmlns="" val="30660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AF96FA0C-6A55-4BD1-9B98-5F8A30850E2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65A846CA-B6A9-4361-BA52-185DB170335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8A5A257D-FA80-4F9A-A61B-6D2E7A05652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B40296CB-1BD3-4AD1-96B5-A790B3E48E2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2D16D735-DA10-44BE-A982-D92D3D9867A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C033204F-03C6-4403-B4DB-96F82B339E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is Trauma?</a:t>
            </a:r>
            <a:endParaRPr lang="en-US" sz="4000" dirty="0"/>
          </a:p>
        </p:txBody>
      </p:sp>
      <p:sp>
        <p:nvSpPr>
          <p:cNvPr id="4" name="TextBox 3"/>
          <p:cNvSpPr txBox="1"/>
          <p:nvPr/>
        </p:nvSpPr>
        <p:spPr>
          <a:xfrm>
            <a:off x="505326" y="2057400"/>
            <a:ext cx="8279296" cy="4308872"/>
          </a:xfrm>
          <a:prstGeom prst="rect">
            <a:avLst/>
          </a:prstGeom>
          <a:noFill/>
        </p:spPr>
        <p:txBody>
          <a:bodyPr wrap="square" rtlCol="0">
            <a:spAutoFit/>
          </a:bodyPr>
          <a:lstStyle/>
          <a:p>
            <a:r>
              <a:rPr lang="en-US" sz="3200" b="1" i="1" dirty="0"/>
              <a:t>Individual trauma results from an </a:t>
            </a:r>
            <a:r>
              <a:rPr lang="en-US" sz="3200" b="1" i="1" u="sng" dirty="0"/>
              <a:t>event</a:t>
            </a:r>
            <a:r>
              <a:rPr lang="en-US" sz="3200" b="1" i="1" dirty="0"/>
              <a:t>, series of events, or set of circumstances that is </a:t>
            </a:r>
            <a:r>
              <a:rPr lang="en-US" sz="3200" b="1" i="1" u="sng" dirty="0"/>
              <a:t>experienced</a:t>
            </a:r>
            <a:r>
              <a:rPr lang="en-US" sz="3200" b="1" i="1" dirty="0"/>
              <a:t> by an individual as physically or emotionally harmful or life threatening and that has lasting adverse </a:t>
            </a:r>
            <a:r>
              <a:rPr lang="en-US" sz="3200" b="1" i="1" u="sng" dirty="0"/>
              <a:t>effects</a:t>
            </a:r>
            <a:r>
              <a:rPr lang="en-US" sz="3200" b="1" i="1" dirty="0"/>
              <a:t> on the individual’s functioning and mental, physical, social, emotional, or spiritual well-being.</a:t>
            </a:r>
            <a:r>
              <a:rPr lang="en-US" sz="3200" i="1" dirty="0"/>
              <a:t>	</a:t>
            </a:r>
          </a:p>
          <a:p>
            <a:endParaRPr lang="en-US" dirty="0"/>
          </a:p>
        </p:txBody>
      </p:sp>
      <p:sp>
        <p:nvSpPr>
          <p:cNvPr id="5" name="Slide Number Placeholder 4"/>
          <p:cNvSpPr>
            <a:spLocks noGrp="1"/>
          </p:cNvSpPr>
          <p:nvPr>
            <p:ph type="sldNum" sz="quarter" idx="10"/>
          </p:nvPr>
        </p:nvSpPr>
        <p:spPr/>
        <p:txBody>
          <a:bodyPr/>
          <a:lstStyle/>
          <a:p>
            <a:pPr>
              <a:defRPr/>
            </a:pPr>
            <a:r>
              <a:rPr lang="en-US" smtClean="0"/>
              <a:t>Slide </a:t>
            </a:r>
            <a:fld id="{18FCB52B-6E8A-4E40-8B9B-E1B0D681301F}" type="slidenum">
              <a:rPr lang="en-US" smtClean="0"/>
              <a:pPr>
                <a:defRPr/>
              </a:pPr>
              <a:t>5</a:t>
            </a:fld>
            <a:endParaRPr lang="en-US"/>
          </a:p>
        </p:txBody>
      </p:sp>
    </p:spTree>
    <p:extLst>
      <p:ext uri="{BB962C8B-B14F-4D97-AF65-F5344CB8AC3E}">
        <p14:creationId xmlns:p14="http://schemas.microsoft.com/office/powerpoint/2010/main" xmlns="" val="27648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429369085"/>
              </p:ext>
            </p:extLst>
          </p:nvPr>
        </p:nvGraphicFramePr>
        <p:xfrm>
          <a:off x="381000" y="2108200"/>
          <a:ext cx="8305800" cy="360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sz="3600" dirty="0" smtClean="0"/>
              <a:t>The Three E’s in Trauma</a:t>
            </a:r>
            <a:endParaRPr lang="en-US" sz="3600" dirty="0"/>
          </a:p>
        </p:txBody>
      </p:sp>
      <p:sp>
        <p:nvSpPr>
          <p:cNvPr id="2" name="Slide Number Placeholder 1"/>
          <p:cNvSpPr>
            <a:spLocks noGrp="1"/>
          </p:cNvSpPr>
          <p:nvPr>
            <p:ph type="sldNum" sz="quarter" idx="10"/>
          </p:nvPr>
        </p:nvSpPr>
        <p:spPr/>
        <p:txBody>
          <a:bodyPr/>
          <a:lstStyle/>
          <a:p>
            <a:pPr>
              <a:defRPr/>
            </a:pPr>
            <a:r>
              <a:rPr lang="en-US" smtClean="0"/>
              <a:t>Slide </a:t>
            </a:r>
            <a:fld id="{18FCB52B-6E8A-4E40-8B9B-E1B0D681301F}" type="slidenum">
              <a:rPr lang="en-US" smtClean="0"/>
              <a:pPr>
                <a:defRPr/>
              </a:pPr>
              <a:t>6</a:t>
            </a:fld>
            <a:endParaRPr lang="en-US"/>
          </a:p>
        </p:txBody>
      </p:sp>
    </p:spTree>
    <p:extLst>
      <p:ext uri="{BB962C8B-B14F-4D97-AF65-F5344CB8AC3E}">
        <p14:creationId xmlns:p14="http://schemas.microsoft.com/office/powerpoint/2010/main" xmlns="" val="231686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951FA4C-5E54-46CB-B336-1CD4BB5BAC8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A43C999-BC4B-48A1-8740-0E57432BE4A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6E9A64C-EAE1-498A-AF74-3C7CD3CF3B8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AAFD782-FB7A-4A0E-9029-19F2A6FD5D5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3366CCDF-C634-47A1-AA20-C065FB02F8B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0246EB4-6FEA-455F-B760-2BBCE44502F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77875"/>
          </a:xfrm>
        </p:spPr>
        <p:txBody>
          <a:bodyPr/>
          <a:lstStyle/>
          <a:p>
            <a:r>
              <a:rPr lang="en-US" sz="3600" dirty="0" smtClean="0"/>
              <a:t>Potential Traumatic Events</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31420680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7</a:t>
            </a:fld>
            <a:endParaRPr lang="en-US"/>
          </a:p>
        </p:txBody>
      </p:sp>
    </p:spTree>
    <p:extLst>
      <p:ext uri="{BB962C8B-B14F-4D97-AF65-F5344CB8AC3E}">
        <p14:creationId xmlns:p14="http://schemas.microsoft.com/office/powerpoint/2010/main" xmlns="" val="22444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97BB34A5-27E6-4A66-8D59-7F321F20C3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F9CB8113-0851-443A-97F1-5CE30BC5D17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5EE0DDC1-3F96-4EA4-8922-352A52BB3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Experience of Trauma</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75080214"/>
              </p:ext>
            </p:extLst>
          </p:nvPr>
        </p:nvGraphicFramePr>
        <p:xfrm>
          <a:off x="457200" y="1600200"/>
          <a:ext cx="8229600" cy="406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8</a:t>
            </a:fld>
            <a:endParaRPr lang="en-US"/>
          </a:p>
        </p:txBody>
      </p:sp>
    </p:spTree>
    <p:extLst>
      <p:ext uri="{BB962C8B-B14F-4D97-AF65-F5344CB8AC3E}">
        <p14:creationId xmlns:p14="http://schemas.microsoft.com/office/powerpoint/2010/main" xmlns="" val="16068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D9AFF65-A122-49AE-83D2-B72E486259E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59C7D0A-FC5D-4F5D-9E35-281ADDC9D23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A295BB7-91E7-482B-982A-1C302D75A29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C048912-35CB-483B-A8F2-7C450FC5C37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2CAEEE7-4CBE-4349-BBCF-F7F014A1F69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Experience, cont.</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5149606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r>
              <a:rPr lang="en-US" smtClean="0"/>
              <a:t>Slide </a:t>
            </a:r>
            <a:fld id="{18FCB52B-6E8A-4E40-8B9B-E1B0D681301F}" type="slidenum">
              <a:rPr lang="en-US" smtClean="0"/>
              <a:pPr>
                <a:defRPr/>
              </a:pPr>
              <a:t>9</a:t>
            </a:fld>
            <a:endParaRPr lang="en-US"/>
          </a:p>
        </p:txBody>
      </p:sp>
    </p:spTree>
    <p:extLst>
      <p:ext uri="{BB962C8B-B14F-4D97-AF65-F5344CB8AC3E}">
        <p14:creationId xmlns:p14="http://schemas.microsoft.com/office/powerpoint/2010/main" xmlns="" val="35219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83F52D89-21FB-489B-8B82-3B47DA9E0F95}"/>
                                            </p:graphicEl>
                                          </p:spTgt>
                                        </p:tgtEl>
                                        <p:attrNameLst>
                                          <p:attrName>style.visibility</p:attrName>
                                        </p:attrNameLst>
                                      </p:cBhvr>
                                      <p:to>
                                        <p:strVal val="visible"/>
                                      </p:to>
                                    </p:set>
                                    <p:animEffect transition="in" filter="fade">
                                      <p:cBhvr>
                                        <p:cTn id="7" dur="500"/>
                                        <p:tgtEl>
                                          <p:spTgt spid="5">
                                            <p:graphicEl>
                                              <a:dgm id="{83F52D89-21FB-489B-8B82-3B47DA9E0F9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3F8D08F-67E6-4C49-9A12-45D1ECEFB836}"/>
                                            </p:graphicEl>
                                          </p:spTgt>
                                        </p:tgtEl>
                                        <p:attrNameLst>
                                          <p:attrName>style.visibility</p:attrName>
                                        </p:attrNameLst>
                                      </p:cBhvr>
                                      <p:to>
                                        <p:strVal val="visible"/>
                                      </p:to>
                                    </p:set>
                                    <p:animEffect transition="in" filter="fade">
                                      <p:cBhvr>
                                        <p:cTn id="12" dur="500"/>
                                        <p:tgtEl>
                                          <p:spTgt spid="5">
                                            <p:graphicEl>
                                              <a:dgm id="{73F8D08F-67E6-4C49-9A12-45D1ECEFB83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D48E46B9-914A-496F-B29F-EBF93209A9F7}"/>
                                            </p:graphicEl>
                                          </p:spTgt>
                                        </p:tgtEl>
                                        <p:attrNameLst>
                                          <p:attrName>style.visibility</p:attrName>
                                        </p:attrNameLst>
                                      </p:cBhvr>
                                      <p:to>
                                        <p:strVal val="visible"/>
                                      </p:to>
                                    </p:set>
                                    <p:animEffect transition="in" filter="fade">
                                      <p:cBhvr>
                                        <p:cTn id="17" dur="500"/>
                                        <p:tgtEl>
                                          <p:spTgt spid="5">
                                            <p:graphicEl>
                                              <a:dgm id="{D48E46B9-914A-496F-B29F-EBF93209A9F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96ECFCF-0593-4A5B-86B3-B007F076CFF9}"/>
                                            </p:graphicEl>
                                          </p:spTgt>
                                        </p:tgtEl>
                                        <p:attrNameLst>
                                          <p:attrName>style.visibility</p:attrName>
                                        </p:attrNameLst>
                                      </p:cBhvr>
                                      <p:to>
                                        <p:strVal val="visible"/>
                                      </p:to>
                                    </p:set>
                                    <p:animEffect transition="in" filter="fade">
                                      <p:cBhvr>
                                        <p:cTn id="22" dur="500"/>
                                        <p:tgtEl>
                                          <p:spTgt spid="5">
                                            <p:graphicEl>
                                              <a:dgm id="{C96ECFCF-0593-4A5B-86B3-B007F076CFF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9BB9BD43-DA7E-4656-8C55-FAB53A5E8BBD}"/>
                                            </p:graphicEl>
                                          </p:spTgt>
                                        </p:tgtEl>
                                        <p:attrNameLst>
                                          <p:attrName>style.visibility</p:attrName>
                                        </p:attrNameLst>
                                      </p:cBhvr>
                                      <p:to>
                                        <p:strVal val="visible"/>
                                      </p:to>
                                    </p:set>
                                    <p:animEffect transition="in" filter="fade">
                                      <p:cBhvr>
                                        <p:cTn id="27" dur="500"/>
                                        <p:tgtEl>
                                          <p:spTgt spid="5">
                                            <p:graphicEl>
                                              <a:dgm id="{9BB9BD43-DA7E-4656-8C55-FAB53A5E8B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SAMHSA_PPT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8E0000"/>
      </a:accent1>
      <a:accent2>
        <a:srgbClr val="6B6BCE"/>
      </a:accent2>
      <a:accent3>
        <a:srgbClr val="606060"/>
      </a:accent3>
      <a:accent4>
        <a:srgbClr val="666699"/>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60DAF63F6D594C9C7C338309B389A9" ma:contentTypeVersion="0" ma:contentTypeDescription="Create a new document." ma:contentTypeScope="" ma:versionID="dc76a31aca23d3ce06e29b90ad1826b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396EABA-EE0C-4A43-87DF-F9DBF2026687}">
  <ds:schemaRefs>
    <ds:schemaRef ds:uri="http://schemas.microsoft.com/sharepoint/v3/contenttype/forms"/>
  </ds:schemaRefs>
</ds:datastoreItem>
</file>

<file path=customXml/itemProps2.xml><?xml version="1.0" encoding="utf-8"?>
<ds:datastoreItem xmlns:ds="http://schemas.openxmlformats.org/officeDocument/2006/customXml" ds:itemID="{66D02935-98DB-4CB1-81C8-313433194EEA}">
  <ds:schemaRefs>
    <ds:schemaRef ds:uri="http://purl.org/dc/term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dcmitype/"/>
  </ds:schemaRefs>
</ds:datastoreItem>
</file>

<file path=customXml/itemProps3.xml><?xml version="1.0" encoding="utf-8"?>
<ds:datastoreItem xmlns:ds="http://schemas.openxmlformats.org/officeDocument/2006/customXml" ds:itemID="{D7525992-1D99-40D8-A0B4-7A920F07F5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24340</TotalTime>
  <Words>3255</Words>
  <Application>Microsoft Office PowerPoint</Application>
  <PresentationFormat>On-screen Show (4:3)</PresentationFormat>
  <Paragraphs>312</Paragraphs>
  <Slides>34</Slides>
  <Notes>30</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SAMHSA_PPTMaster</vt:lpstr>
      <vt:lpstr>Default Design</vt:lpstr>
      <vt:lpstr>Slide 1</vt:lpstr>
      <vt:lpstr>Slide 2</vt:lpstr>
      <vt:lpstr>SAMHSA’s Trauma-Informed Approach: Key Assumptions and Principles  </vt:lpstr>
      <vt:lpstr>Things to Remember</vt:lpstr>
      <vt:lpstr>What is Trauma?</vt:lpstr>
      <vt:lpstr>The Three E’s in Trauma</vt:lpstr>
      <vt:lpstr>Potential Traumatic Events</vt:lpstr>
      <vt:lpstr>Experience of Trauma</vt:lpstr>
      <vt:lpstr>Experience, cont.</vt:lpstr>
      <vt:lpstr>Slide 10</vt:lpstr>
      <vt:lpstr>Effect of Trauma</vt:lpstr>
      <vt:lpstr>Effect, cont.</vt:lpstr>
      <vt:lpstr>Factors Increasing Impact</vt:lpstr>
      <vt:lpstr>Adverse Childhood Experiences (ACEs) Affect Adult Health</vt:lpstr>
      <vt:lpstr>ACE Questions:  </vt:lpstr>
      <vt:lpstr>ACE Questions:  Con’t</vt:lpstr>
      <vt:lpstr>The ACE Study</vt:lpstr>
      <vt:lpstr>Slide 18</vt:lpstr>
      <vt:lpstr>Facts on Traumatic Stress and Children with Developmental Disabilities From the National Child Traumatic Stress Network Adapted Trauma Treatment Standards Work Group Subgroup on Developmental Disability</vt:lpstr>
      <vt:lpstr>Slide 20</vt:lpstr>
      <vt:lpstr>Slide 21</vt:lpstr>
      <vt:lpstr>Slide 22</vt:lpstr>
      <vt:lpstr>Slide 23</vt:lpstr>
      <vt:lpstr>People with developmental  disabilities are</vt:lpstr>
      <vt:lpstr>Slide 25</vt:lpstr>
      <vt:lpstr> People with developmental disabilities may also experience</vt:lpstr>
      <vt:lpstr>Possible Reasons for a Higher Incidence of Mental Illness for Clients with Developmental Disabilities Than the General Population (Avrin, Charlton, Tallant, 1998)</vt:lpstr>
      <vt:lpstr>Trauma in Adults: Mental Health, cont.</vt:lpstr>
      <vt:lpstr>Slide 29</vt:lpstr>
      <vt:lpstr>Slide 30</vt:lpstr>
      <vt:lpstr>Slide 31</vt:lpstr>
      <vt:lpstr>Slide 32</vt:lpstr>
      <vt:lpstr>Slide 33</vt:lpstr>
      <vt:lpstr>Contact Information</vt:lpstr>
    </vt:vector>
  </TitlesOfParts>
  <Company>DHHS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A. Krivka</dc:creator>
  <cp:lastModifiedBy>Jpraley</cp:lastModifiedBy>
  <cp:revision>297</cp:revision>
  <cp:lastPrinted>2014-08-11T19:35:21Z</cp:lastPrinted>
  <dcterms:created xsi:type="dcterms:W3CDTF">2014-08-11T18:41:06Z</dcterms:created>
  <dcterms:modified xsi:type="dcterms:W3CDTF">2015-03-06T17:32:00Z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0x0101002A60DAF63F6D594C9C7C338309B389A9</vt:lpwstr>
  </property>
</Properties>
</file>