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256" r:id="rId2"/>
    <p:sldId id="259" r:id="rId3"/>
    <p:sldId id="257" r:id="rId4"/>
    <p:sldId id="258" r:id="rId5"/>
    <p:sldId id="265" r:id="rId6"/>
    <p:sldId id="260" r:id="rId7"/>
    <p:sldId id="272" r:id="rId8"/>
    <p:sldId id="261" r:id="rId9"/>
    <p:sldId id="263" r:id="rId10"/>
    <p:sldId id="262" r:id="rId11"/>
    <p:sldId id="266" r:id="rId12"/>
    <p:sldId id="273" r:id="rId13"/>
    <p:sldId id="269" r:id="rId14"/>
    <p:sldId id="274" r:id="rId15"/>
    <p:sldId id="271" r:id="rId16"/>
    <p:sldId id="277" r:id="rId17"/>
    <p:sldId id="270" r:id="rId18"/>
    <p:sldId id="267" r:id="rId19"/>
    <p:sldId id="268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85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39C8D-1D54-418C-A314-5B7FBE14289F}" type="datetimeFigureOut">
              <a:rPr lang="en-US" smtClean="0"/>
              <a:t>4/3/13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D8208-4DD0-4DCB-8C95-81808DC0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04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ED8C-767B-4C3C-814F-8432B9FD2455}" type="datetime1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0BC-1735-44BE-97DE-808E3D08C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A6586-F0B1-4B14-AC5B-3730A505F783}" type="datetime1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0BC-1735-44BE-97DE-808E3D08C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2F4B-814E-4508-B33E-33F0DC664528}" type="datetime1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0BC-1735-44BE-97DE-808E3D08C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414F0-B1FA-43D8-A992-D4964F5A9C8A}" type="datetime1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0BC-1735-44BE-97DE-808E3D08C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B207-2DEA-45F5-ACAC-7444F0FE3D92}" type="datetime1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0BC-1735-44BE-97DE-808E3D08C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F196-8156-4A6F-963C-DEAF1F56D212}" type="datetime1">
              <a:rPr lang="en-US" smtClean="0"/>
              <a:t>4/3/13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0BC-1735-44BE-97DE-808E3D08CD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691F-F27E-4257-9883-477030B4EC31}" type="datetime1">
              <a:rPr lang="en-US" smtClean="0"/>
              <a:t>4/3/13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0BC-1735-44BE-97DE-808E3D08C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B3972-9713-4379-B388-D193B137D785}" type="datetime1">
              <a:rPr lang="en-US" smtClean="0"/>
              <a:t>4/3/13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0BC-1735-44BE-97DE-808E3D08C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050E-C399-4F2B-ADA4-3F359AAF5F49}" type="datetime1">
              <a:rPr lang="en-US" smtClean="0"/>
              <a:t>4/3/13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0BC-1735-44BE-97DE-808E3D08C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63D3-1C35-40EE-BE53-702FAB7F86BC}" type="datetime1">
              <a:rPr lang="en-US" smtClean="0"/>
              <a:t>4/3/13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D280BC-1735-44BE-97DE-808E3D08C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19A8-0525-4CD4-BD6A-E3F2B958EB26}" type="datetime1">
              <a:rPr lang="en-US" smtClean="0"/>
              <a:t>4/3/13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0BC-1735-44BE-97DE-808E3D08C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0EBDD13-C087-4CCE-8B4A-9CE150EA3313}" type="datetime1">
              <a:rPr lang="en-US" smtClean="0"/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ED280BC-1735-44BE-97DE-808E3D08CD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800600"/>
            <a:ext cx="6634311" cy="1204306"/>
          </a:xfrm>
        </p:spPr>
        <p:txBody>
          <a:bodyPr/>
          <a:lstStyle/>
          <a:p>
            <a:r>
              <a:rPr lang="en-US" dirty="0" smtClean="0"/>
              <a:t>Presentation to </a:t>
            </a:r>
            <a:r>
              <a:rPr lang="en-US" dirty="0" err="1" smtClean="0"/>
              <a:t>rhode</a:t>
            </a:r>
            <a:r>
              <a:rPr lang="en-US" dirty="0" smtClean="0"/>
              <a:t> island provider community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9600"/>
            <a:ext cx="4876800" cy="104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65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Vocational assessment results in Assignment to one of three tracks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0BC-1735-44BE-97DE-808E3D08CDF3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6450330"/>
            <a:ext cx="1905000" cy="40767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835809"/>
              </p:ext>
            </p:extLst>
          </p:nvPr>
        </p:nvGraphicFramePr>
        <p:xfrm>
          <a:off x="914400" y="1295400"/>
          <a:ext cx="7696199" cy="3084575"/>
        </p:xfrm>
        <a:graphic>
          <a:graphicData uri="http://schemas.openxmlformats.org/drawingml/2006/table">
            <a:tbl>
              <a:tblPr firstRow="1" firstCol="1" bandRow="1"/>
              <a:tblGrid>
                <a:gridCol w="3651077"/>
                <a:gridCol w="4045122"/>
              </a:tblGrid>
              <a:tr h="1390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Employment Track 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333" marR="4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ISP Content to Achieve Employment Goals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333" marR="4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</a:tr>
              <a:tr h="1529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Track #1: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Participant is assessed to be ready for competitive employment (with some level of accommodation)</a:t>
                      </a:r>
                    </a:p>
                  </a:txBody>
                  <a:tcPr marL="45333" marR="4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Involvement in Connect2Careers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™</a:t>
                      </a:r>
                      <a:endParaRPr lang="en-U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Resume 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Development and practicing 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interviewing from Get Ready!™  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Staff 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supported on-line job search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Staff supported scheduling</a:t>
                      </a:r>
                      <a:r>
                        <a:rPr lang="en-US" sz="16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 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participation in 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interviews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Employment</a:t>
                      </a:r>
                      <a:endParaRPr lang="en-U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Some 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level of post-employment supports </a:t>
                      </a:r>
                    </a:p>
                  </a:txBody>
                  <a:tcPr marL="45333" marR="45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53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731985"/>
              </p:ext>
            </p:extLst>
          </p:nvPr>
        </p:nvGraphicFramePr>
        <p:xfrm>
          <a:off x="533400" y="1444149"/>
          <a:ext cx="8001000" cy="2909316"/>
        </p:xfrm>
        <a:graphic>
          <a:graphicData uri="http://schemas.openxmlformats.org/drawingml/2006/table">
            <a:tbl>
              <a:tblPr firstRow="1" firstCol="1" bandRow="1"/>
              <a:tblGrid>
                <a:gridCol w="3795674"/>
                <a:gridCol w="4205326"/>
              </a:tblGrid>
              <a:tr h="3084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Employment Track 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ISP Content to Achieve Employment Goals</a:t>
                      </a:r>
                      <a:endParaRPr lang="en-US" sz="1400" dirty="0" smtClean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Track #2:  </a:t>
                      </a:r>
                      <a:r>
                        <a:rPr lang="en-US" sz="1600" b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Participant is assessed to require Work Readiness Skill Development prior to employment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Involvement in Connect2Careers™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Participation 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 the </a:t>
                      </a:r>
                      <a:r>
                        <a:rPr lang="en-U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full Get 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Ready! curriculum 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Onsite 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skill development with supports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Frequent evaluation of skill mastery 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Participant 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assessed to be ready for competitive employment.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Track #3: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</a:t>
                      </a:r>
                      <a:r>
                        <a:rPr lang="en-US" sz="1600" b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In-house work environment </a:t>
                      </a:r>
                      <a:endParaRPr lang="en-US" sz="1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Day Habilitation 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Skill 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Development</a:t>
                      </a:r>
                    </a:p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Continued 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exposure to employment settings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0BC-1735-44BE-97DE-808E3D08CDF3}" type="slidenum">
              <a:rPr lang="en-US" smtClean="0"/>
              <a:t>11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Vocational assessment results in Assignment to one of three tracks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6450330"/>
            <a:ext cx="1905000" cy="40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655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 rot="19140000">
            <a:off x="793381" y="1666930"/>
            <a:ext cx="5842122" cy="1204306"/>
          </a:xfrm>
        </p:spPr>
        <p:txBody>
          <a:bodyPr/>
          <a:lstStyle/>
          <a:p>
            <a:r>
              <a:rPr lang="en-US" dirty="0" smtClean="0"/>
              <a:t>Individual service planning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0BC-1735-44BE-97DE-808E3D08CDF3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9600"/>
            <a:ext cx="3810000" cy="81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700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service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3579849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b="0" dirty="0">
                <a:latin typeface="Arial" pitchFamily="34" charset="0"/>
                <a:cs typeface="Arial" pitchFamily="34" charset="0"/>
              </a:rPr>
              <a:t>The development of a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comprehensive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individual service plan is key to identifying the supports and services the individual needs and wants,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ensuring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providers understand and fulfill their roles and responsibilities and ensuring funds are used in the best interest of the individual. 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The team (social worker, employment specialist and client) co-craft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the Individual Service Plan (ISP) documenting specific goals and action steps to achieve those goals.  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ISP is a “doable” description of what needs to happen for client to achieve goals.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ISP contributes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to the continuous movement of the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individual toward their goals and preferences.</a:t>
            </a:r>
          </a:p>
          <a:p>
            <a:pPr>
              <a:buFont typeface="Arial"/>
              <a:buChar char="•"/>
            </a:pPr>
            <a:r>
              <a:rPr lang="en-US" b="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Addresses such areas as communications, maladaptive or inappropriate behaviors, mobility/ambulation issues, </a:t>
            </a: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and accommodations. </a:t>
            </a:r>
            <a:endParaRPr lang="en-US" b="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/>
              <a:buChar char="•"/>
            </a:pP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Integrates information obtained through benefits counseling.</a:t>
            </a:r>
          </a:p>
          <a:p>
            <a:pPr>
              <a:buFont typeface="Arial" pitchFamily="34" charset="0"/>
              <a:buChar char="•"/>
            </a:pP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0BC-1735-44BE-97DE-808E3D08CDF3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6450330"/>
            <a:ext cx="1905000" cy="40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574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counseling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Individuals with disabilities often have complex employment patterns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Benefits counseling must integrate this pattern into the counsel--ensuring 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that participants make fully informed decisions regarding hours that they wish to work while still maintaining benefits and entitlements</a:t>
            </a:r>
            <a:endParaRPr lang="en-US" sz="2000" b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b="0" dirty="0">
                <a:latin typeface="Arial" pitchFamily="34" charset="0"/>
                <a:cs typeface="Arial" pitchFamily="34" charset="0"/>
              </a:rPr>
              <a:t>A critical component 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is financial literacy.   Participants must have 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access to supports designed to help them build long term assets and financial stability.</a:t>
            </a:r>
          </a:p>
          <a:p>
            <a:pPr marL="0" indent="0"/>
            <a:r>
              <a:rPr lang="en-US" sz="2000" b="0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2000" b="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0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0BC-1735-44BE-97DE-808E3D08CDF3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6450330"/>
            <a:ext cx="1905000" cy="40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591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employment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0BC-1735-44BE-97DE-808E3D08CDF3}" type="slidenum">
              <a:rPr lang="en-US" smtClean="0"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9600"/>
            <a:ext cx="3810000" cy="81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941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 of people with disabilities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48006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1500" b="0" dirty="0" smtClean="0">
                <a:latin typeface="Arial" pitchFamily="34" charset="0"/>
                <a:cs typeface="Arial" pitchFamily="34" charset="0"/>
              </a:rPr>
              <a:t>We expect and provide for participants </a:t>
            </a:r>
            <a:r>
              <a:rPr lang="en-US" sz="1500" b="0" dirty="0">
                <a:latin typeface="Arial" pitchFamily="34" charset="0"/>
                <a:cs typeface="Arial" pitchFamily="34" charset="0"/>
              </a:rPr>
              <a:t>to move between several jobs and employment settings as part of the </a:t>
            </a:r>
            <a:r>
              <a:rPr lang="en-US" sz="1500" b="0" dirty="0" smtClean="0">
                <a:latin typeface="Arial" pitchFamily="34" charset="0"/>
                <a:cs typeface="Arial" pitchFamily="34" charset="0"/>
              </a:rPr>
              <a:t>growth and learning process.</a:t>
            </a:r>
          </a:p>
          <a:p>
            <a:pPr>
              <a:buFont typeface="Arial" pitchFamily="34" charset="0"/>
              <a:buChar char="•"/>
            </a:pPr>
            <a:r>
              <a:rPr lang="en-US" sz="1500" b="0" dirty="0" smtClean="0">
                <a:latin typeface="Arial" pitchFamily="34" charset="0"/>
                <a:cs typeface="Arial" pitchFamily="34" charset="0"/>
              </a:rPr>
              <a:t>Our long term goal is to see a convergence </a:t>
            </a:r>
            <a:r>
              <a:rPr lang="en-US" sz="1500" b="0" dirty="0">
                <a:latin typeface="Arial" pitchFamily="34" charset="0"/>
                <a:cs typeface="Arial" pitchFamily="34" charset="0"/>
              </a:rPr>
              <a:t>towards stable employment and the participant’s development of employment and social skills</a:t>
            </a:r>
            <a:r>
              <a:rPr lang="en-US" sz="1500" b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1500" b="0" dirty="0">
                <a:latin typeface="Arial" pitchFamily="34" charset="0"/>
                <a:cs typeface="Arial" pitchFamily="34" charset="0"/>
              </a:rPr>
              <a:t>To do this, we need to provide opportunities for </a:t>
            </a:r>
            <a:r>
              <a:rPr lang="en-US" sz="1500" b="0" dirty="0" smtClean="0">
                <a:latin typeface="Arial" pitchFamily="34" charset="0"/>
                <a:cs typeface="Arial" pitchFamily="34" charset="0"/>
              </a:rPr>
              <a:t>participants </a:t>
            </a:r>
            <a:r>
              <a:rPr lang="en-US" sz="1500" b="0" dirty="0">
                <a:latin typeface="Arial" pitchFamily="34" charset="0"/>
                <a:cs typeface="Arial" pitchFamily="34" charset="0"/>
              </a:rPr>
              <a:t>to work side by side </a:t>
            </a:r>
            <a:r>
              <a:rPr lang="en-US" sz="1500" b="0" dirty="0" smtClean="0">
                <a:latin typeface="Arial" pitchFamily="34" charset="0"/>
                <a:cs typeface="Arial" pitchFamily="34" charset="0"/>
              </a:rPr>
              <a:t>individuals </a:t>
            </a:r>
            <a:r>
              <a:rPr lang="en-US" sz="1500" b="0" dirty="0">
                <a:latin typeface="Arial" pitchFamily="34" charset="0"/>
                <a:cs typeface="Arial" pitchFamily="34" charset="0"/>
              </a:rPr>
              <a:t>without disabilities. </a:t>
            </a:r>
            <a:endParaRPr lang="en-US" sz="1500" b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500" b="0" dirty="0">
                <a:latin typeface="Arial" pitchFamily="34" charset="0"/>
                <a:cs typeface="Arial" pitchFamily="34" charset="0"/>
              </a:rPr>
              <a:t>The reality is that may people with disabilities,  have had limited work and life experience on which to base their job search decisions, and also have limited expectations for themselves</a:t>
            </a:r>
          </a:p>
          <a:p>
            <a:pPr>
              <a:buFont typeface="Arial" pitchFamily="34" charset="0"/>
              <a:buChar char="•"/>
            </a:pPr>
            <a:r>
              <a:rPr lang="en-US" sz="1500" b="0" dirty="0" smtClean="0">
                <a:latin typeface="Arial" pitchFamily="34" charset="0"/>
                <a:cs typeface="Arial" pitchFamily="34" charset="0"/>
              </a:rPr>
              <a:t>Many people with disabilities succeed </a:t>
            </a:r>
            <a:r>
              <a:rPr lang="en-US" sz="1500" b="0" dirty="0">
                <a:latin typeface="Arial" pitchFamily="34" charset="0"/>
                <a:cs typeface="Arial" pitchFamily="34" charset="0"/>
              </a:rPr>
              <a:t>or fail on a </a:t>
            </a:r>
            <a:r>
              <a:rPr lang="en-US" sz="1500" b="0" dirty="0" smtClean="0">
                <a:latin typeface="Arial" pitchFamily="34" charset="0"/>
                <a:cs typeface="Arial" pitchFamily="34" charset="0"/>
              </a:rPr>
              <a:t>job based on how </a:t>
            </a:r>
            <a:r>
              <a:rPr lang="en-US" sz="1500" b="0" dirty="0">
                <a:latin typeface="Arial" pitchFamily="34" charset="0"/>
                <a:cs typeface="Arial" pitchFamily="34" charset="0"/>
              </a:rPr>
              <a:t>well they fit into the social environment of the workplace. </a:t>
            </a:r>
            <a:endParaRPr lang="en-US" sz="1500" b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500" b="0" dirty="0" smtClean="0">
                <a:latin typeface="Arial" pitchFamily="34" charset="0"/>
                <a:cs typeface="Arial" pitchFamily="34" charset="0"/>
              </a:rPr>
              <a:t>When developing </a:t>
            </a:r>
            <a:r>
              <a:rPr lang="en-US" sz="1500" b="0" dirty="0">
                <a:latin typeface="Arial" pitchFamily="34" charset="0"/>
                <a:cs typeface="Arial" pitchFamily="34" charset="0"/>
              </a:rPr>
              <a:t>successful employment </a:t>
            </a:r>
            <a:r>
              <a:rPr lang="en-US" sz="1500" b="0" dirty="0" smtClean="0">
                <a:latin typeface="Arial" pitchFamily="34" charset="0"/>
                <a:cs typeface="Arial" pitchFamily="34" charset="0"/>
              </a:rPr>
              <a:t>opportunities </a:t>
            </a:r>
            <a:r>
              <a:rPr lang="en-US" sz="1500" b="0" dirty="0">
                <a:latin typeface="Arial" pitchFamily="34" charset="0"/>
                <a:cs typeface="Arial" pitchFamily="34" charset="0"/>
              </a:rPr>
              <a:t>consider:</a:t>
            </a:r>
          </a:p>
          <a:p>
            <a:pPr lvl="3">
              <a:buFont typeface="Wingdings" pitchFamily="2" charset="2"/>
              <a:buChar char="Ø"/>
            </a:pPr>
            <a:r>
              <a:rPr lang="en-US" sz="1500" b="0" dirty="0" smtClean="0">
                <a:latin typeface="Arial" pitchFamily="34" charset="0"/>
                <a:cs typeface="Arial" pitchFamily="34" charset="0"/>
              </a:rPr>
              <a:t>What </a:t>
            </a:r>
            <a:r>
              <a:rPr lang="en-US" sz="1500" b="0" dirty="0">
                <a:latin typeface="Arial" pitchFamily="34" charset="0"/>
                <a:cs typeface="Arial" pitchFamily="34" charset="0"/>
              </a:rPr>
              <a:t>environments does the individual enjoy?</a:t>
            </a:r>
          </a:p>
          <a:p>
            <a:pPr lvl="3">
              <a:buFont typeface="Wingdings" pitchFamily="2" charset="2"/>
              <a:buChar char="Ø"/>
            </a:pPr>
            <a:r>
              <a:rPr lang="en-US" sz="1500" b="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1500" b="0" dirty="0">
                <a:latin typeface="Arial" pitchFamily="34" charset="0"/>
                <a:cs typeface="Arial" pitchFamily="34" charset="0"/>
              </a:rPr>
              <a:t>what environments have they </a:t>
            </a:r>
            <a:r>
              <a:rPr lang="en-US" sz="1500" b="0" dirty="0" smtClean="0">
                <a:latin typeface="Arial" pitchFamily="34" charset="0"/>
                <a:cs typeface="Arial" pitchFamily="34" charset="0"/>
              </a:rPr>
              <a:t>succeeded?</a:t>
            </a:r>
          </a:p>
          <a:p>
            <a:pPr lvl="3">
              <a:buFont typeface="Wingdings" pitchFamily="2" charset="2"/>
              <a:buChar char="Ø"/>
            </a:pPr>
            <a:r>
              <a:rPr lang="en-US" sz="1500" b="0" dirty="0" smtClean="0">
                <a:latin typeface="Arial" pitchFamily="34" charset="0"/>
                <a:cs typeface="Arial" pitchFamily="34" charset="0"/>
              </a:rPr>
              <a:t>What </a:t>
            </a:r>
            <a:r>
              <a:rPr lang="en-US" sz="1500" b="0" dirty="0">
                <a:latin typeface="Arial" pitchFamily="34" charset="0"/>
                <a:cs typeface="Arial" pitchFamily="34" charset="0"/>
              </a:rPr>
              <a:t>social skills do they bring to the work </a:t>
            </a:r>
            <a:r>
              <a:rPr lang="en-US" sz="1500" b="0" dirty="0" smtClean="0">
                <a:latin typeface="Arial" pitchFamily="34" charset="0"/>
                <a:cs typeface="Arial" pitchFamily="34" charset="0"/>
              </a:rPr>
              <a:t>environment?</a:t>
            </a:r>
          </a:p>
          <a:p>
            <a:pPr lvl="3">
              <a:buFont typeface="Wingdings" pitchFamily="2" charset="2"/>
              <a:buChar char="Ø"/>
            </a:pPr>
            <a:r>
              <a:rPr lang="en-US" sz="1500" b="0" dirty="0" smtClean="0">
                <a:latin typeface="Arial" pitchFamily="34" charset="0"/>
                <a:cs typeface="Arial" pitchFamily="34" charset="0"/>
              </a:rPr>
              <a:t>What </a:t>
            </a:r>
            <a:r>
              <a:rPr lang="en-US" sz="1500" b="0" dirty="0">
                <a:latin typeface="Arial" pitchFamily="34" charset="0"/>
                <a:cs typeface="Arial" pitchFamily="34" charset="0"/>
              </a:rPr>
              <a:t>types of work environments should be avoided?</a:t>
            </a:r>
          </a:p>
          <a:p>
            <a:endParaRPr lang="en-US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0BC-1735-44BE-97DE-808E3D08CDF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40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 specialist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Employment </a:t>
            </a:r>
            <a:r>
              <a:rPr lang="en-US" sz="2000" b="0" dirty="0"/>
              <a:t>specialists </a:t>
            </a:r>
            <a:r>
              <a:rPr lang="en-US" sz="2000" b="0" dirty="0" smtClean="0"/>
              <a:t>are trained </a:t>
            </a:r>
            <a:r>
              <a:rPr lang="en-US" sz="2000" b="0" dirty="0"/>
              <a:t>to provide participants with </a:t>
            </a:r>
            <a:r>
              <a:rPr lang="en-US" sz="2000" b="0" dirty="0" smtClean="0"/>
              <a:t>the following:</a:t>
            </a:r>
          </a:p>
          <a:p>
            <a:pPr lvl="3">
              <a:buFont typeface="Arial" pitchFamily="34" charset="0"/>
              <a:buChar char="•"/>
            </a:pPr>
            <a:r>
              <a:rPr lang="en-US" sz="2000" b="0" dirty="0" smtClean="0"/>
              <a:t>Support</a:t>
            </a:r>
          </a:p>
          <a:p>
            <a:pPr lvl="3">
              <a:buFont typeface="Arial" pitchFamily="34" charset="0"/>
              <a:buChar char="•"/>
            </a:pPr>
            <a:r>
              <a:rPr lang="en-US" sz="2000" b="0" dirty="0" smtClean="0"/>
              <a:t>Coaching</a:t>
            </a:r>
          </a:p>
          <a:p>
            <a:pPr lvl="3">
              <a:buFont typeface="Arial" pitchFamily="34" charset="0"/>
              <a:buChar char="•"/>
            </a:pPr>
            <a:r>
              <a:rPr lang="en-US" sz="2000" dirty="0"/>
              <a:t>R</a:t>
            </a:r>
            <a:r>
              <a:rPr lang="en-US" sz="2000" b="0" dirty="0" smtClean="0"/>
              <a:t>esume development</a:t>
            </a:r>
          </a:p>
          <a:p>
            <a:pPr lvl="3">
              <a:buFont typeface="Arial" pitchFamily="34" charset="0"/>
              <a:buChar char="•"/>
            </a:pPr>
            <a:r>
              <a:rPr lang="en-US" sz="2000" dirty="0"/>
              <a:t>I</a:t>
            </a:r>
            <a:r>
              <a:rPr lang="en-US" sz="2000" b="0" dirty="0" smtClean="0"/>
              <a:t>nterview training</a:t>
            </a:r>
          </a:p>
          <a:p>
            <a:pPr lvl="3">
              <a:buFont typeface="Arial" pitchFamily="34" charset="0"/>
              <a:buChar char="•"/>
            </a:pPr>
            <a:r>
              <a:rPr lang="en-US" sz="2000" dirty="0"/>
              <a:t>O</a:t>
            </a:r>
            <a:r>
              <a:rPr lang="en-US" sz="2000" b="0" dirty="0" smtClean="0"/>
              <a:t>n-the-job </a:t>
            </a:r>
            <a:r>
              <a:rPr lang="en-US" sz="2000" b="0" dirty="0"/>
              <a:t>support. 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en-US" sz="2000" b="0" dirty="0" smtClean="0"/>
              <a:t>Employment specialists are qualified </a:t>
            </a:r>
            <a:r>
              <a:rPr lang="en-US" sz="2000" b="0" dirty="0"/>
              <a:t>and proficient in job development through building relationships with employers in businesses that have jobs that are consistent with participant </a:t>
            </a:r>
            <a:r>
              <a:rPr lang="en-US" sz="2000" b="0" dirty="0" smtClean="0"/>
              <a:t>preferences and abilities.  </a:t>
            </a:r>
            <a:endParaRPr lang="en-US" sz="2000" b="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0BC-1735-44BE-97DE-808E3D08CDF3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6450330"/>
            <a:ext cx="1905000" cy="40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876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Exposure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7520940" cy="357984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b="0" dirty="0" smtClean="0"/>
              <a:t>Business Advisory Council established to engage business in supporting efforts to employ people with disabilities including the planning for </a:t>
            </a:r>
            <a:r>
              <a:rPr lang="en-US" sz="2000" b="0" u="sng" dirty="0" smtClean="0"/>
              <a:t>Connect2Careers™</a:t>
            </a:r>
            <a:r>
              <a:rPr lang="en-US" sz="2000" b="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000" b="0" dirty="0" smtClean="0"/>
              <a:t>Fedcap’s </a:t>
            </a:r>
            <a:r>
              <a:rPr lang="en-US" sz="2000" b="0" dirty="0"/>
              <a:t>innovative</a:t>
            </a:r>
            <a:r>
              <a:rPr lang="en-US" sz="2000" b="0" u="sng" dirty="0"/>
              <a:t> </a:t>
            </a:r>
            <a:r>
              <a:rPr lang="en-US" sz="2000" b="0" dirty="0"/>
              <a:t>Connect2Careers™, provides opportunities </a:t>
            </a:r>
            <a:r>
              <a:rPr lang="en-US" sz="2000" b="0" dirty="0" smtClean="0"/>
              <a:t> for clients to explore </a:t>
            </a:r>
            <a:r>
              <a:rPr lang="en-US" sz="2000" b="0" dirty="0"/>
              <a:t>career options and practice informational interviewing with 25+  different business and career representatives.   </a:t>
            </a:r>
            <a:endParaRPr lang="en-US" sz="2000" b="0" dirty="0" smtClean="0"/>
          </a:p>
          <a:p>
            <a:pPr>
              <a:buFont typeface="Wingdings" pitchFamily="2" charset="2"/>
              <a:buChar char="§"/>
            </a:pPr>
            <a:r>
              <a:rPr lang="en-US" sz="2000" b="0" dirty="0" smtClean="0"/>
              <a:t>Connect2Careers</a:t>
            </a:r>
            <a:r>
              <a:rPr lang="en-US" sz="2000" b="0" dirty="0"/>
              <a:t>™ is a highly energetic and motivating way for participants to hone their interviewing skills </a:t>
            </a:r>
            <a:r>
              <a:rPr lang="en-US" sz="2000" b="0" dirty="0" smtClean="0"/>
              <a:t>(learned in Get Ready!™) and </a:t>
            </a:r>
            <a:r>
              <a:rPr lang="en-US" sz="2000" b="0" dirty="0"/>
              <a:t>see the </a:t>
            </a:r>
            <a:r>
              <a:rPr lang="en-US" sz="2000" b="0" dirty="0" smtClean="0"/>
              <a:t>kinds of jobs available to them.</a:t>
            </a:r>
          </a:p>
          <a:p>
            <a:pPr>
              <a:buFont typeface="Wingdings" pitchFamily="2" charset="2"/>
              <a:buChar char="§"/>
            </a:pPr>
            <a:r>
              <a:rPr lang="en-US" sz="2000" b="0" dirty="0" smtClean="0"/>
              <a:t>This </a:t>
            </a:r>
            <a:r>
              <a:rPr lang="en-US" sz="2000" b="0" dirty="0"/>
              <a:t>event is </a:t>
            </a:r>
            <a:r>
              <a:rPr lang="en-US" sz="2000" b="0" dirty="0" smtClean="0"/>
              <a:t>a highly effective </a:t>
            </a:r>
            <a:r>
              <a:rPr lang="en-US" sz="2000" b="0" dirty="0"/>
              <a:t>strategy used by Fedcap to ensure </a:t>
            </a:r>
            <a:r>
              <a:rPr lang="en-US" sz="2000" b="0" dirty="0" smtClean="0"/>
              <a:t>participants </a:t>
            </a:r>
            <a:r>
              <a:rPr lang="en-US" sz="2000" b="0" dirty="0"/>
              <a:t>can make informed career choices.</a:t>
            </a:r>
          </a:p>
          <a:p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0BC-1735-44BE-97DE-808E3D08CDF3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6450330"/>
            <a:ext cx="1905000" cy="40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760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Employer based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00628"/>
            <a:ext cx="7810500" cy="3579849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Thorough sector analysis to determine employment options available for individuals with disabilities within the community  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Training content co-developed with employers –to ensure training meets employer-specific needs; resulting in a pipeline to employment.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Training content designed for individuals with disabilities </a:t>
            </a:r>
          </a:p>
          <a:p>
            <a:pPr>
              <a:buFont typeface="Arial" pitchFamily="34" charset="0"/>
              <a:buChar char="•"/>
            </a:pPr>
            <a:endParaRPr lang="en-US" sz="24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0BC-1735-44BE-97DE-808E3D08CDF3}" type="slidenum">
              <a:rPr lang="en-US" smtClean="0"/>
              <a:t>19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6450330"/>
            <a:ext cx="1905000" cy="40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821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fedcap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78 year old not, national not for profit agency with a history of finding jobs for people with barriers—with the goal of self sufficiency.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Fedcap efforts structured within four practice areas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3"/>
            <a:r>
              <a:rPr lang="en-US" sz="1800" dirty="0" smtClean="0">
                <a:latin typeface="Arial" pitchFamily="34" charset="0"/>
                <a:cs typeface="Arial" pitchFamily="34" charset="0"/>
              </a:rPr>
              <a:t>Education</a:t>
            </a:r>
          </a:p>
          <a:p>
            <a:pPr lvl="3"/>
            <a:r>
              <a:rPr lang="en-US" sz="1800" dirty="0" smtClean="0">
                <a:latin typeface="Arial" pitchFamily="34" charset="0"/>
                <a:cs typeface="Arial" pitchFamily="34" charset="0"/>
              </a:rPr>
              <a:t>Workforce development</a:t>
            </a:r>
          </a:p>
          <a:p>
            <a:pPr lvl="3"/>
            <a:r>
              <a:rPr lang="en-US" sz="1800" dirty="0" smtClean="0">
                <a:latin typeface="Arial" pitchFamily="34" charset="0"/>
                <a:cs typeface="Arial" pitchFamily="34" charset="0"/>
              </a:rPr>
              <a:t>Occupational Health </a:t>
            </a:r>
          </a:p>
          <a:p>
            <a:pPr lvl="3"/>
            <a:r>
              <a:rPr lang="en-US" sz="1800" dirty="0" smtClean="0">
                <a:latin typeface="Arial" pitchFamily="34" charset="0"/>
                <a:cs typeface="Arial" pitchFamily="34" charset="0"/>
              </a:rPr>
              <a:t>Economic Development</a:t>
            </a:r>
          </a:p>
          <a:p>
            <a:pPr lvl="1">
              <a:buFont typeface="Arial" pitchFamily="34" charset="0"/>
              <a:buChar char="•"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Fedcap serves diverse populations including:</a:t>
            </a:r>
          </a:p>
          <a:p>
            <a:pPr lvl="3"/>
            <a:r>
              <a:rPr lang="en-US" sz="1800" dirty="0" smtClean="0">
                <a:latin typeface="Arial" pitchFamily="34" charset="0"/>
                <a:cs typeface="Arial" pitchFamily="34" charset="0"/>
              </a:rPr>
              <a:t>People with disabilities</a:t>
            </a:r>
          </a:p>
          <a:p>
            <a:pPr lvl="3"/>
            <a:r>
              <a:rPr lang="en-US" sz="1800" dirty="0" smtClean="0">
                <a:latin typeface="Arial" pitchFamily="34" charset="0"/>
                <a:cs typeface="Arial" pitchFamily="34" charset="0"/>
              </a:rPr>
              <a:t>Previously incarcerated</a:t>
            </a:r>
          </a:p>
          <a:p>
            <a:pPr lvl="3"/>
            <a:r>
              <a:rPr lang="en-US" sz="1800" dirty="0" smtClean="0">
                <a:latin typeface="Arial" pitchFamily="34" charset="0"/>
                <a:cs typeface="Arial" pitchFamily="34" charset="0"/>
              </a:rPr>
              <a:t>Veterans</a:t>
            </a:r>
          </a:p>
          <a:p>
            <a:pPr lvl="3"/>
            <a:r>
              <a:rPr lang="en-US" sz="1800" dirty="0" smtClean="0">
                <a:latin typeface="Arial" pitchFamily="34" charset="0"/>
                <a:cs typeface="Arial" pitchFamily="34" charset="0"/>
              </a:rPr>
              <a:t>Youth and young adults transitioning from child serving systems</a:t>
            </a:r>
          </a:p>
          <a:p>
            <a:pPr lvl="3">
              <a:buFont typeface="Arial" pitchFamily="34" charset="0"/>
              <a:buChar char="•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0BC-1735-44BE-97DE-808E3D08CDF3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6450330"/>
            <a:ext cx="1905000" cy="40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69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Post placement supports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0BC-1735-44BE-97DE-808E3D08CDF3}" type="slidenum">
              <a:rPr lang="en-US" smtClean="0"/>
              <a:t>20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9600"/>
            <a:ext cx="3810000" cy="81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31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placement supports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520940" cy="3579849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b="0" dirty="0"/>
              <a:t>Securing a job is not the end, but </a:t>
            </a:r>
            <a:r>
              <a:rPr lang="en-US" sz="1800" b="0" dirty="0" smtClean="0"/>
              <a:t>is a new beginning…. </a:t>
            </a:r>
          </a:p>
          <a:p>
            <a:pPr>
              <a:buFont typeface="Arial" pitchFamily="34" charset="0"/>
              <a:buChar char="•"/>
            </a:pPr>
            <a:r>
              <a:rPr lang="en-US" sz="1800" b="0" dirty="0" smtClean="0"/>
              <a:t>To </a:t>
            </a:r>
            <a:r>
              <a:rPr lang="en-US" sz="1800" b="0" dirty="0"/>
              <a:t>ensure </a:t>
            </a:r>
            <a:r>
              <a:rPr lang="en-US" sz="1800" b="0" dirty="0" smtClean="0"/>
              <a:t>individuals served have </a:t>
            </a:r>
            <a:r>
              <a:rPr lang="en-US" sz="1800" b="0" dirty="0"/>
              <a:t>everything they need to </a:t>
            </a:r>
            <a:r>
              <a:rPr lang="en-US" sz="1800" b="0" dirty="0" smtClean="0"/>
              <a:t>be successful, staff must provide needs-based </a:t>
            </a:r>
            <a:r>
              <a:rPr lang="en-US" sz="1800" b="0" dirty="0"/>
              <a:t>wrap-around support that </a:t>
            </a:r>
            <a:r>
              <a:rPr lang="en-US" sz="1800" b="0" dirty="0" smtClean="0"/>
              <a:t>extend as long as required.</a:t>
            </a:r>
          </a:p>
          <a:p>
            <a:pPr>
              <a:buFont typeface="Arial" pitchFamily="34" charset="0"/>
              <a:buChar char="•"/>
            </a:pPr>
            <a:r>
              <a:rPr lang="en-US" sz="1800" b="0" dirty="0" smtClean="0"/>
              <a:t>Post placement supports include:</a:t>
            </a:r>
            <a:endParaRPr lang="en-US" sz="1800" b="0" dirty="0"/>
          </a:p>
          <a:p>
            <a:pPr lvl="3">
              <a:buFont typeface="Wingdings" pitchFamily="2" charset="2"/>
              <a:buChar char="Ø"/>
            </a:pPr>
            <a:r>
              <a:rPr lang="en-US" sz="1800" b="0" dirty="0"/>
              <a:t>Periodic meetings and phone calls to check on status and </a:t>
            </a:r>
            <a:r>
              <a:rPr lang="en-US" sz="1800" b="0" dirty="0" smtClean="0"/>
              <a:t>progress</a:t>
            </a:r>
          </a:p>
          <a:p>
            <a:pPr lvl="3">
              <a:buFont typeface="Wingdings" pitchFamily="2" charset="2"/>
              <a:buChar char="Ø"/>
            </a:pPr>
            <a:r>
              <a:rPr lang="en-US" sz="1800" dirty="0" smtClean="0"/>
              <a:t>Onsite time to assist in problem resolution </a:t>
            </a:r>
          </a:p>
          <a:p>
            <a:pPr lvl="3">
              <a:buFont typeface="Wingdings" pitchFamily="2" charset="2"/>
              <a:buChar char="Ø"/>
            </a:pPr>
            <a:r>
              <a:rPr lang="en-US" sz="1800" b="0" dirty="0" smtClean="0"/>
              <a:t>Linkage of ongoing training to specific job issues</a:t>
            </a:r>
            <a:endParaRPr lang="en-US" sz="1800" b="0" dirty="0"/>
          </a:p>
          <a:p>
            <a:pPr lvl="3">
              <a:buFont typeface="Wingdings" pitchFamily="2" charset="2"/>
              <a:buChar char="Ø"/>
            </a:pPr>
            <a:r>
              <a:rPr lang="en-US" sz="1800" b="0" dirty="0"/>
              <a:t>Coordination with supervisors (as appropriate) to support their advancement</a:t>
            </a:r>
          </a:p>
          <a:p>
            <a:pPr lvl="3">
              <a:buFont typeface="Wingdings" pitchFamily="2" charset="2"/>
              <a:buChar char="Ø"/>
            </a:pPr>
            <a:r>
              <a:rPr lang="en-US" sz="1800" b="0" dirty="0" smtClean="0"/>
              <a:t>Referrals </a:t>
            </a:r>
            <a:r>
              <a:rPr lang="en-US" sz="1800" b="0" dirty="0"/>
              <a:t>to other providers for </a:t>
            </a:r>
            <a:r>
              <a:rPr lang="en-US" sz="1800" b="0" dirty="0" smtClean="0"/>
              <a:t>additional assistance as identified</a:t>
            </a:r>
            <a:endParaRPr lang="en-US" sz="1800" b="0" dirty="0"/>
          </a:p>
          <a:p>
            <a:pPr lvl="3">
              <a:buFont typeface="Wingdings" pitchFamily="2" charset="2"/>
              <a:buChar char="Ø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0BC-1735-44BE-97DE-808E3D08CDF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23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Focus on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0" dirty="0">
                <a:latin typeface="Arial" pitchFamily="34" charset="0"/>
                <a:cs typeface="Arial" pitchFamily="34" charset="0"/>
              </a:rPr>
              <a:t>People with 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barriers 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have many strengths, talents, and abilities including the ability and motivation to work.  </a:t>
            </a:r>
            <a:endParaRPr lang="en-US" sz="2000" b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Work 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is an important part of 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an individuals ability to feel like a full member of society.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Specifically--research 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has shown that adults with a developmental disability desire to work and can be very successful at work with support.  </a:t>
            </a:r>
            <a:endParaRPr lang="en-US" sz="2000" b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Supported 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employment for people with a disability is an evidence based practice approach to vocational rehabilitation that has consistently proven to be more effective than traditional 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approaches. </a:t>
            </a:r>
            <a:endParaRPr lang="en-US" sz="2000" b="0" dirty="0">
              <a:latin typeface="Arial" pitchFamily="34" charset="0"/>
              <a:cs typeface="Arial" pitchFamily="34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0BC-1735-44BE-97DE-808E3D08CDF3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6450330"/>
            <a:ext cx="1905000" cy="40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494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548640"/>
          </a:xfrm>
        </p:spPr>
        <p:txBody>
          <a:bodyPr/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Our approach: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Individual Placement and Support Model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001000" cy="3579849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Values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Client  Engagement and Informed Choice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Psycho-social assessment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Vocational assessment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Development of a meaningful ISP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Engagement of business—creating the pipeline to employment</a:t>
            </a:r>
          </a:p>
          <a:p>
            <a:pPr lvl="3">
              <a:buFont typeface="Wingdings" pitchFamily="2" charset="2"/>
              <a:buChar char="Ø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Employer Based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Training</a:t>
            </a:r>
          </a:p>
          <a:p>
            <a:pPr lvl="3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Employment Specialists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3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Connect2Careers™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Post placement supports </a:t>
            </a:r>
          </a:p>
          <a:p>
            <a:endParaRPr lang="en-US" sz="20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0BC-1735-44BE-97DE-808E3D08CDF3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6450330"/>
            <a:ext cx="1905000" cy="40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281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520940" cy="548640"/>
          </a:xfrm>
        </p:spPr>
        <p:txBody>
          <a:bodyPr/>
          <a:lstStyle/>
          <a:p>
            <a:pPr algn="ctr"/>
            <a:r>
              <a:rPr lang="en-US" b="1" dirty="0" smtClean="0"/>
              <a:t>Values that drive the work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2369338"/>
              </p:ext>
            </p:extLst>
          </p:nvPr>
        </p:nvGraphicFramePr>
        <p:xfrm>
          <a:off x="533400" y="914401"/>
          <a:ext cx="8077200" cy="4114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77200"/>
              </a:tblGrid>
              <a:tr h="508225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Every person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who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wants to work is eligible for IPS supported employment.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480" marR="30480" marT="30480" marB="30480" anchor="ctr">
                    <a:solidFill>
                      <a:schemeClr val="bg1"/>
                    </a:solidFill>
                  </a:tcPr>
                </a:tc>
              </a:tr>
              <a:tr h="508225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Employment services are integrated with developmental disabilities services.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480" marR="30480" marT="30480" marB="30480" anchor="ctr">
                    <a:solidFill>
                      <a:schemeClr val="bg1"/>
                    </a:solidFill>
                  </a:tcPr>
                </a:tc>
              </a:tr>
              <a:tr h="459377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Competitive employment is the goal.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480" marR="30480" marT="30480" marB="30480" anchor="ctr">
                    <a:solidFill>
                      <a:schemeClr val="bg1"/>
                    </a:solidFill>
                  </a:tcPr>
                </a:tc>
              </a:tr>
              <a:tr h="459377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Personalized benefits counseling is provided.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480" marR="30480" marT="30480" marB="30480" anchor="ctr">
                    <a:solidFill>
                      <a:schemeClr val="bg1"/>
                    </a:solidFill>
                  </a:tcPr>
                </a:tc>
              </a:tr>
              <a:tr h="459377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job search starts soon after a person expresses interest in working.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480" marR="30480" marT="30480" marB="30480" anchor="ctr">
                    <a:solidFill>
                      <a:schemeClr val="bg1"/>
                    </a:solidFill>
                  </a:tcPr>
                </a:tc>
              </a:tr>
              <a:tr h="801466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Employment specialists systematically develop relationships with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employers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480" marR="30480" marT="30480" marB="30480" anchor="ctr">
                    <a:solidFill>
                      <a:schemeClr val="bg1"/>
                    </a:solidFill>
                  </a:tcPr>
                </a:tc>
              </a:tr>
              <a:tr h="459377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Job supports are continuous.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480" marR="30480" marT="30480" marB="30480" anchor="ctr">
                    <a:solidFill>
                      <a:schemeClr val="bg1"/>
                    </a:solidFill>
                  </a:tcPr>
                </a:tc>
              </a:tr>
              <a:tr h="459377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Participant preferences are honored.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480" marR="30480" marT="30480" marB="3048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0BC-1735-44BE-97DE-808E3D08CDF3}" type="slidenum">
              <a:rPr lang="en-US" smtClean="0"/>
              <a:t>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6450330"/>
            <a:ext cx="1905000" cy="40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746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520940" cy="548640"/>
          </a:xfrm>
        </p:spPr>
        <p:txBody>
          <a:bodyPr/>
          <a:lstStyle/>
          <a:p>
            <a:pPr algn="ctr"/>
            <a:r>
              <a:rPr lang="en-US" b="1" dirty="0" smtClean="0"/>
              <a:t>Client engagement and choice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3579849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sz="2000" b="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Staff diligently work to create an environment that results in client choice.</a:t>
            </a:r>
          </a:p>
          <a:p>
            <a:pPr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sz="2000" b="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Staff treat the client with respect.</a:t>
            </a:r>
          </a:p>
          <a:p>
            <a:pPr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sz="2000" b="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Staff communicate using language and a communication style that the client can best understand.</a:t>
            </a:r>
          </a:p>
          <a:p>
            <a:pPr lvl="3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sz="2000" b="0" dirty="0">
                <a:latin typeface="Arial" pitchFamily="34" charset="0"/>
                <a:cs typeface="Arial" pitchFamily="34" charset="0"/>
              </a:rPr>
              <a:t>REMEMBER:  Absence of understanding eliminates informed choice</a:t>
            </a:r>
            <a:endParaRPr lang="en-US" sz="2000" b="0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sz="2000" b="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Staff work diligently to know the clients’ likes, dislikes, goals and dreams. </a:t>
            </a:r>
          </a:p>
          <a:p>
            <a:pPr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Staff  explore 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barriers to a participant’s interest in working such as fear, inability to imagine a positive work experience, 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and discuss emotional 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barriers that may be impacting choices.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</a:pPr>
            <a:endParaRPr lang="en-US" sz="2000" b="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endParaRPr lang="en-US" sz="2000" b="0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</a:pPr>
            <a:endParaRPr lang="en-US" sz="2000" b="0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</a:pPr>
            <a:endParaRPr lang="en-US" sz="2000" b="0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/>
            <a:endParaRPr lang="en-US" sz="20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0BC-1735-44BE-97DE-808E3D08CDF3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6450330"/>
            <a:ext cx="1905000" cy="40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110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 rot="19140000">
            <a:off x="845271" y="1705212"/>
            <a:ext cx="5648623" cy="1204306"/>
          </a:xfrm>
        </p:spPr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0BC-1735-44BE-97DE-808E3D08CDF3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9600"/>
            <a:ext cx="3962400" cy="84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073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863840" cy="548640"/>
          </a:xfrm>
        </p:spPr>
        <p:txBody>
          <a:bodyPr/>
          <a:lstStyle/>
          <a:p>
            <a:r>
              <a:rPr lang="en-US" dirty="0" smtClean="0"/>
              <a:t>Comprehensive Psycho-social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3579849"/>
          </a:xfrm>
        </p:spPr>
        <p:txBody>
          <a:bodyPr>
            <a:noAutofit/>
          </a:bodyPr>
          <a:lstStyle/>
          <a:p>
            <a:pPr marL="0" lvl="0" indent="0"/>
            <a:r>
              <a:rPr lang="en-US" i="1" dirty="0" smtClean="0">
                <a:latin typeface="Arial" pitchFamily="34" charset="0"/>
                <a:cs typeface="Arial" pitchFamily="34" charset="0"/>
              </a:rPr>
              <a:t>Goal is to have a strong clinical understanding of the client’s current status:</a:t>
            </a:r>
          </a:p>
          <a:p>
            <a:pPr lvl="0">
              <a:buFont typeface="Arial" pitchFamily="34" charset="0"/>
              <a:buChar char="•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Physical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description 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Client goals and interests</a:t>
            </a:r>
          </a:p>
          <a:p>
            <a:pPr lvl="0">
              <a:buFont typeface="Arial" pitchFamily="34" charset="0"/>
              <a:buChar char="•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Assessed barriers to employability i.e.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lack of job skills, lack of success in past employment efforts, lack of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support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.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Family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Relationships and the impact of these relationships on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stability/employability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. 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Educational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history/status and experience in the school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setting. </a:t>
            </a:r>
            <a:endParaRPr lang="en-US" b="0" dirty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Medical history including any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medications the client is currently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using.</a:t>
            </a:r>
          </a:p>
          <a:p>
            <a:pPr lvl="0">
              <a:buFont typeface="Arial" pitchFamily="34" charset="0"/>
              <a:buChar char="•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History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of substance use/abuse including family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history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.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History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of childhood or adult trauma and abuse including physical abuse, emotional abuse, sexual abuse, and/or domestic violence.  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0BC-1735-44BE-97DE-808E3D08CDF3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6450330"/>
            <a:ext cx="1905000" cy="40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416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Vocational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7825740" cy="3579849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Building on the psycho-social  assessment, Fedcap’s Vocational Assessment 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combine testing, skills assessment, and career 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counseling</a:t>
            </a:r>
          </a:p>
          <a:p>
            <a:pPr>
              <a:buFont typeface="Arial" pitchFamily="34" charset="0"/>
              <a:buChar char="•"/>
            </a:pP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Vocational Assessment includes:</a:t>
            </a:r>
          </a:p>
          <a:p>
            <a:pPr lvl="3">
              <a:buFont typeface="Arial" pitchFamily="34" charset="0"/>
              <a:buChar char="•"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Observation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--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watching 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or listening to an individual’s behavior and performance and recording relevant information. </a:t>
            </a:r>
            <a:endParaRPr lang="en-US" sz="1800" b="0" dirty="0" smtClean="0">
              <a:latin typeface="Arial" pitchFamily="34" charset="0"/>
              <a:cs typeface="Arial" pitchFamily="34" charset="0"/>
            </a:endParaRPr>
          </a:p>
          <a:p>
            <a:pPr lvl="3">
              <a:buFont typeface="Arial" pitchFamily="34" charset="0"/>
              <a:buChar char="•"/>
            </a:pPr>
            <a:r>
              <a:rPr lang="en-US" sz="1800" b="1" dirty="0" smtClean="0"/>
              <a:t>Work readiness </a:t>
            </a:r>
            <a:r>
              <a:rPr lang="en-US" sz="1800" b="1" dirty="0"/>
              <a:t>and general skill </a:t>
            </a:r>
            <a:r>
              <a:rPr lang="en-US" sz="1800" b="1" dirty="0" smtClean="0"/>
              <a:t>identification</a:t>
            </a:r>
            <a:r>
              <a:rPr lang="en-US" sz="1800" dirty="0" smtClean="0"/>
              <a:t>--using Fedcap’s Get Ready!™ modified to work with people with disabilities.</a:t>
            </a:r>
            <a:r>
              <a:rPr lang="en-US" sz="1800" dirty="0"/>
              <a:t> </a:t>
            </a:r>
            <a:endParaRPr lang="en-US" sz="1800" dirty="0" smtClean="0"/>
          </a:p>
          <a:p>
            <a:pPr lvl="3">
              <a:buFont typeface="Arial" pitchFamily="34" charset="0"/>
              <a:buChar char="•"/>
            </a:pPr>
            <a:r>
              <a:rPr lang="en-US" sz="1800" b="1" dirty="0" smtClean="0"/>
              <a:t>Community </a:t>
            </a:r>
            <a:r>
              <a:rPr lang="en-US" sz="1800" b="1" dirty="0"/>
              <a:t>Based Situational Assessment</a:t>
            </a:r>
            <a:r>
              <a:rPr lang="en-US" sz="1800" dirty="0"/>
              <a:t> </a:t>
            </a:r>
            <a:r>
              <a:rPr lang="en-US" sz="1800" dirty="0" smtClean="0"/>
              <a:t>–held </a:t>
            </a:r>
            <a:r>
              <a:rPr lang="en-US" sz="1800" dirty="0"/>
              <a:t>in a community based </a:t>
            </a:r>
            <a:r>
              <a:rPr lang="en-US" sz="1800" dirty="0" smtClean="0"/>
              <a:t>setting assessing the </a:t>
            </a:r>
            <a:r>
              <a:rPr lang="en-US" sz="1800" dirty="0"/>
              <a:t>consumer’s actual hands-on work. </a:t>
            </a:r>
            <a:endParaRPr lang="en-US" sz="1800" dirty="0" smtClean="0"/>
          </a:p>
          <a:p>
            <a:pPr lvl="3">
              <a:buFont typeface="Arial" pitchFamily="34" charset="0"/>
              <a:buChar char="•"/>
            </a:pPr>
            <a:r>
              <a:rPr lang="en-US" sz="1800" b="1" dirty="0" smtClean="0"/>
              <a:t>Community </a:t>
            </a:r>
            <a:r>
              <a:rPr lang="en-US" sz="1800" b="1" dirty="0"/>
              <a:t>Based Workplace Assessment</a:t>
            </a:r>
            <a:r>
              <a:rPr lang="en-US" sz="1800" dirty="0"/>
              <a:t> </a:t>
            </a:r>
            <a:r>
              <a:rPr lang="en-US" sz="1800" dirty="0" smtClean="0"/>
              <a:t>–an individualized assessment of  work in the community in accordance </a:t>
            </a:r>
            <a:r>
              <a:rPr lang="en-US" sz="1800" dirty="0"/>
              <a:t>with the consumer’s interests and employment factors. </a:t>
            </a:r>
            <a:br>
              <a:rPr lang="en-US" sz="1800" dirty="0"/>
            </a:br>
            <a:endParaRPr lang="en-US" sz="1800" b="0" dirty="0" smtClean="0">
              <a:latin typeface="Arial" pitchFamily="34" charset="0"/>
              <a:cs typeface="Arial" pitchFamily="34" charset="0"/>
            </a:endParaRPr>
          </a:p>
          <a:p>
            <a:pPr marL="466344" lvl="3" indent="0"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80BC-1735-44BE-97DE-808E3D08CDF3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6450330"/>
            <a:ext cx="1905000" cy="40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175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Custom 2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005FBF"/>
      </a:accent2>
      <a:accent3>
        <a:srgbClr val="339966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307</TotalTime>
  <Words>1323</Words>
  <Application>Microsoft Macintosh PowerPoint</Application>
  <PresentationFormat>On-screen Show (4:3)</PresentationFormat>
  <Paragraphs>165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Angles</vt:lpstr>
      <vt:lpstr>Presentation to rhode island provider community </vt:lpstr>
      <vt:lpstr>About fedcap</vt:lpstr>
      <vt:lpstr>Our Focus on work</vt:lpstr>
      <vt:lpstr>Our approach: Individual Placement and Support Model </vt:lpstr>
      <vt:lpstr>Values that drive the work</vt:lpstr>
      <vt:lpstr>Client engagement and choice</vt:lpstr>
      <vt:lpstr>assessment</vt:lpstr>
      <vt:lpstr>Comprehensive Psycho-social assessment</vt:lpstr>
      <vt:lpstr>Vocational assessment</vt:lpstr>
      <vt:lpstr>Vocational assessment results in Assignment to one of three tracks</vt:lpstr>
      <vt:lpstr>Vocational assessment results in Assignment to one of three tracks</vt:lpstr>
      <vt:lpstr>Individual service planning</vt:lpstr>
      <vt:lpstr>Individual service plan</vt:lpstr>
      <vt:lpstr>Benefits counseling</vt:lpstr>
      <vt:lpstr>employment</vt:lpstr>
      <vt:lpstr>employment of people with disabilities </vt:lpstr>
      <vt:lpstr>Employment specialist </vt:lpstr>
      <vt:lpstr>Career Exposure </vt:lpstr>
      <vt:lpstr>Employer based training</vt:lpstr>
      <vt:lpstr>Post placement supports</vt:lpstr>
      <vt:lpstr>Post placement supports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rhode island provider community</dc:title>
  <dc:creator>Lorrie Lutz</dc:creator>
  <cp:lastModifiedBy>Microsoft Office User</cp:lastModifiedBy>
  <cp:revision>24</cp:revision>
  <dcterms:created xsi:type="dcterms:W3CDTF">2013-03-25T12:50:50Z</dcterms:created>
  <dcterms:modified xsi:type="dcterms:W3CDTF">2013-04-03T17:55:42Z</dcterms:modified>
</cp:coreProperties>
</file>