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5" r:id="rId1"/>
  </p:sldMasterIdLst>
  <p:notesMasterIdLst>
    <p:notesMasterId r:id="rId44"/>
  </p:notesMasterIdLst>
  <p:sldIdLst>
    <p:sldId id="256" r:id="rId2"/>
    <p:sldId id="258" r:id="rId3"/>
    <p:sldId id="257" r:id="rId4"/>
    <p:sldId id="259" r:id="rId5"/>
    <p:sldId id="260" r:id="rId6"/>
    <p:sldId id="261" r:id="rId7"/>
    <p:sldId id="262" r:id="rId8"/>
    <p:sldId id="263" r:id="rId9"/>
    <p:sldId id="265" r:id="rId10"/>
    <p:sldId id="264" r:id="rId11"/>
    <p:sldId id="267" r:id="rId12"/>
    <p:sldId id="266" r:id="rId13"/>
    <p:sldId id="292" r:id="rId14"/>
    <p:sldId id="291" r:id="rId15"/>
    <p:sldId id="304" r:id="rId16"/>
    <p:sldId id="278" r:id="rId17"/>
    <p:sldId id="282" r:id="rId18"/>
    <p:sldId id="284" r:id="rId19"/>
    <p:sldId id="289" r:id="rId20"/>
    <p:sldId id="285" r:id="rId21"/>
    <p:sldId id="286" r:id="rId22"/>
    <p:sldId id="275" r:id="rId23"/>
    <p:sldId id="274" r:id="rId24"/>
    <p:sldId id="269" r:id="rId25"/>
    <p:sldId id="270" r:id="rId26"/>
    <p:sldId id="271" r:id="rId27"/>
    <p:sldId id="277" r:id="rId28"/>
    <p:sldId id="272" r:id="rId29"/>
    <p:sldId id="268" r:id="rId30"/>
    <p:sldId id="298" r:id="rId31"/>
    <p:sldId id="295" r:id="rId32"/>
    <p:sldId id="297" r:id="rId33"/>
    <p:sldId id="296" r:id="rId34"/>
    <p:sldId id="306" r:id="rId35"/>
    <p:sldId id="300" r:id="rId36"/>
    <p:sldId id="307" r:id="rId37"/>
    <p:sldId id="301" r:id="rId38"/>
    <p:sldId id="303" r:id="rId39"/>
    <p:sldId id="305" r:id="rId40"/>
    <p:sldId id="294" r:id="rId41"/>
    <p:sldId id="293" r:id="rId42"/>
    <p:sldId id="288"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4045" autoAdjust="0"/>
    <p:restoredTop sz="94660"/>
  </p:normalViewPr>
  <p:slideViewPr>
    <p:cSldViewPr snapToGrid="0" snapToObjects="1">
      <p:cViewPr>
        <p:scale>
          <a:sx n="76" d="100"/>
          <a:sy n="76" d="100"/>
        </p:scale>
        <p:origin x="-1424" y="-160"/>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704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printerSettings" Target="printerSettings/printerSettings1.bin"/></Relationships>
</file>

<file path=ppt/charts/_rels/chart1.xml.rels><?xml version="1.0" encoding="UTF-8" standalone="yes"?>
<Relationships xmlns="http://schemas.openxmlformats.org/package/2006/relationships"><Relationship Id="rId1" Type="http://schemas.openxmlformats.org/officeDocument/2006/relationships/oleObject" Target="file:///C:\Users\jengler\Desktop\09-10%20Annual%20Report%20and%20graphs%20for%20Cha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vbradley\AppData\Local\Microsoft\Windows\Temporary%20Internet%20Files\Content.Outlook\KRZN3345\09-10%20graphs%20for%20Va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bar"/>
        <c:grouping val="stacked"/>
        <c:varyColors val="0"/>
        <c:ser>
          <c:idx val="0"/>
          <c:order val="0"/>
          <c:tx>
            <c:strRef>
              <c:f>Sheet1!$E$85</c:f>
              <c:strCache>
                <c:ptCount val="1"/>
                <c:pt idx="0">
                  <c:v>Always/Usually</c:v>
                </c:pt>
              </c:strCache>
            </c:strRef>
          </c:tx>
          <c:spPr>
            <a:solidFill>
              <a:schemeClr val="accent2">
                <a:lumMod val="50000"/>
              </a:schemeClr>
            </a:solidFill>
          </c:spPr>
          <c:invertIfNegative val="0"/>
          <c:dLbls>
            <c:txPr>
              <a:bodyPr/>
              <a:lstStyle/>
              <a:p>
                <a:pPr>
                  <a:defRPr sz="1600" b="1">
                    <a:solidFill>
                      <a:schemeClr val="bg1"/>
                    </a:solidFill>
                  </a:defRPr>
                </a:pPr>
                <a:endParaRPr lang="en-US"/>
              </a:p>
            </c:txPr>
            <c:showLegendKey val="0"/>
            <c:showVal val="1"/>
            <c:showCatName val="0"/>
            <c:showSerName val="0"/>
            <c:showPercent val="0"/>
            <c:showBubbleSize val="0"/>
            <c:showLeaderLines val="0"/>
          </c:dLbls>
          <c:cat>
            <c:strRef>
              <c:f>Sheet1!$D$86:$D$87</c:f>
              <c:strCache>
                <c:ptCount val="2"/>
                <c:pt idx="0">
                  <c:v>Adult Family</c:v>
                </c:pt>
                <c:pt idx="1">
                  <c:v>Child Family</c:v>
                </c:pt>
              </c:strCache>
            </c:strRef>
          </c:cat>
          <c:val>
            <c:numRef>
              <c:f>Sheet1!$E$86:$E$87</c:f>
              <c:numCache>
                <c:formatCode>0%</c:formatCode>
                <c:ptCount val="2"/>
                <c:pt idx="0">
                  <c:v>0.56</c:v>
                </c:pt>
                <c:pt idx="1">
                  <c:v>0.45</c:v>
                </c:pt>
              </c:numCache>
            </c:numRef>
          </c:val>
        </c:ser>
        <c:ser>
          <c:idx val="1"/>
          <c:order val="1"/>
          <c:tx>
            <c:strRef>
              <c:f>Sheet1!$F$85</c:f>
              <c:strCache>
                <c:ptCount val="1"/>
                <c:pt idx="0">
                  <c:v>Sometimes</c:v>
                </c:pt>
              </c:strCache>
            </c:strRef>
          </c:tx>
          <c:spPr>
            <a:solidFill>
              <a:schemeClr val="accent2">
                <a:lumMod val="60000"/>
                <a:lumOff val="40000"/>
              </a:schemeClr>
            </a:solidFill>
          </c:spPr>
          <c:invertIfNegative val="0"/>
          <c:dLbls>
            <c:txPr>
              <a:bodyPr/>
              <a:lstStyle/>
              <a:p>
                <a:pPr>
                  <a:defRPr sz="1600" b="1"/>
                </a:pPr>
                <a:endParaRPr lang="en-US"/>
              </a:p>
            </c:txPr>
            <c:showLegendKey val="0"/>
            <c:showVal val="1"/>
            <c:showCatName val="0"/>
            <c:showSerName val="0"/>
            <c:showPercent val="0"/>
            <c:showBubbleSize val="0"/>
            <c:showLeaderLines val="0"/>
          </c:dLbls>
          <c:cat>
            <c:strRef>
              <c:f>Sheet1!$D$86:$D$87</c:f>
              <c:strCache>
                <c:ptCount val="2"/>
                <c:pt idx="0">
                  <c:v>Adult Family</c:v>
                </c:pt>
                <c:pt idx="1">
                  <c:v>Child Family</c:v>
                </c:pt>
              </c:strCache>
            </c:strRef>
          </c:cat>
          <c:val>
            <c:numRef>
              <c:f>Sheet1!$F$86:$F$87</c:f>
              <c:numCache>
                <c:formatCode>0%</c:formatCode>
                <c:ptCount val="2"/>
                <c:pt idx="0">
                  <c:v>0.14</c:v>
                </c:pt>
                <c:pt idx="1">
                  <c:v>0.19</c:v>
                </c:pt>
              </c:numCache>
            </c:numRef>
          </c:val>
        </c:ser>
        <c:ser>
          <c:idx val="2"/>
          <c:order val="2"/>
          <c:tx>
            <c:strRef>
              <c:f>Sheet1!$G$85</c:f>
              <c:strCache>
                <c:ptCount val="1"/>
                <c:pt idx="0">
                  <c:v>Seldom/Never</c:v>
                </c:pt>
              </c:strCache>
            </c:strRef>
          </c:tx>
          <c:spPr>
            <a:solidFill>
              <a:schemeClr val="accent4">
                <a:lumMod val="75000"/>
              </a:schemeClr>
            </a:solidFill>
          </c:spPr>
          <c:invertIfNegative val="0"/>
          <c:dLbls>
            <c:txPr>
              <a:bodyPr/>
              <a:lstStyle/>
              <a:p>
                <a:pPr>
                  <a:defRPr sz="1600" b="1">
                    <a:solidFill>
                      <a:schemeClr val="bg1"/>
                    </a:solidFill>
                  </a:defRPr>
                </a:pPr>
                <a:endParaRPr lang="en-US"/>
              </a:p>
            </c:txPr>
            <c:showLegendKey val="0"/>
            <c:showVal val="1"/>
            <c:showCatName val="0"/>
            <c:showSerName val="0"/>
            <c:showPercent val="0"/>
            <c:showBubbleSize val="0"/>
            <c:showLeaderLines val="0"/>
          </c:dLbls>
          <c:cat>
            <c:strRef>
              <c:f>Sheet1!$D$86:$D$87</c:f>
              <c:strCache>
                <c:ptCount val="2"/>
                <c:pt idx="0">
                  <c:v>Adult Family</c:v>
                </c:pt>
                <c:pt idx="1">
                  <c:v>Child Family</c:v>
                </c:pt>
              </c:strCache>
            </c:strRef>
          </c:cat>
          <c:val>
            <c:numRef>
              <c:f>Sheet1!$G$86:$G$87</c:f>
              <c:numCache>
                <c:formatCode>0%</c:formatCode>
                <c:ptCount val="2"/>
                <c:pt idx="0">
                  <c:v>0.3</c:v>
                </c:pt>
                <c:pt idx="1">
                  <c:v>0.36</c:v>
                </c:pt>
              </c:numCache>
            </c:numRef>
          </c:val>
        </c:ser>
        <c:dLbls>
          <c:showLegendKey val="0"/>
          <c:showVal val="0"/>
          <c:showCatName val="0"/>
          <c:showSerName val="0"/>
          <c:showPercent val="0"/>
          <c:showBubbleSize val="0"/>
        </c:dLbls>
        <c:gapWidth val="150"/>
        <c:shape val="box"/>
        <c:axId val="2113403288"/>
        <c:axId val="2113406312"/>
        <c:axId val="0"/>
      </c:bar3DChart>
      <c:catAx>
        <c:axId val="2113403288"/>
        <c:scaling>
          <c:orientation val="minMax"/>
        </c:scaling>
        <c:delete val="0"/>
        <c:axPos val="l"/>
        <c:majorTickMark val="out"/>
        <c:minorTickMark val="none"/>
        <c:tickLblPos val="nextTo"/>
        <c:txPr>
          <a:bodyPr/>
          <a:lstStyle/>
          <a:p>
            <a:pPr>
              <a:defRPr sz="1600" b="1"/>
            </a:pPr>
            <a:endParaRPr lang="en-US"/>
          </a:p>
        </c:txPr>
        <c:crossAx val="2113406312"/>
        <c:crosses val="autoZero"/>
        <c:auto val="1"/>
        <c:lblAlgn val="ctr"/>
        <c:lblOffset val="100"/>
        <c:noMultiLvlLbl val="0"/>
      </c:catAx>
      <c:valAx>
        <c:axId val="2113406312"/>
        <c:scaling>
          <c:orientation val="minMax"/>
        </c:scaling>
        <c:delete val="0"/>
        <c:axPos val="b"/>
        <c:majorGridlines/>
        <c:numFmt formatCode="0%" sourceLinked="1"/>
        <c:majorTickMark val="out"/>
        <c:minorTickMark val="none"/>
        <c:tickLblPos val="nextTo"/>
        <c:txPr>
          <a:bodyPr/>
          <a:lstStyle/>
          <a:p>
            <a:pPr>
              <a:defRPr sz="1050"/>
            </a:pPr>
            <a:endParaRPr lang="en-US"/>
          </a:p>
        </c:txPr>
        <c:crossAx val="2113403288"/>
        <c:crosses val="autoZero"/>
        <c:crossBetween val="between"/>
      </c:valAx>
    </c:plotArea>
    <c:legend>
      <c:legendPos val="r"/>
      <c:layout/>
      <c:overlay val="0"/>
      <c:txPr>
        <a:bodyPr/>
        <a:lstStyle/>
        <a:p>
          <a:pPr>
            <a:defRPr sz="1600" b="1"/>
          </a:pPr>
          <a:endParaRPr lang="en-US"/>
        </a:p>
      </c:txPr>
    </c:legend>
    <c:plotVisOnly val="1"/>
    <c:dispBlanksAs val="gap"/>
    <c:showDLblsOverMax val="0"/>
  </c:chart>
  <c:spPr>
    <a:noFill/>
    <a:ln>
      <a:solidFill>
        <a:sysClr val="window" lastClr="FFFFFF"/>
      </a:solid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Sheet1!$A$2</c:f>
              <c:strCache>
                <c:ptCount val="1"/>
                <c:pt idx="0">
                  <c:v>Physical Exam</c:v>
                </c:pt>
              </c:strCache>
            </c:strRef>
          </c:tx>
          <c:invertIfNegative val="0"/>
          <c:dLbls>
            <c:showLegendKey val="0"/>
            <c:showVal val="1"/>
            <c:showCatName val="0"/>
            <c:showSerName val="0"/>
            <c:showPercent val="0"/>
            <c:showBubbleSize val="0"/>
            <c:showLeaderLines val="0"/>
          </c:dLbls>
          <c:cat>
            <c:strRef>
              <c:f>Sheet1!$B$1:$E$1</c:f>
              <c:strCache>
                <c:ptCount val="4"/>
                <c:pt idx="0">
                  <c:v>Institution</c:v>
                </c:pt>
                <c:pt idx="1">
                  <c:v>Community based</c:v>
                </c:pt>
                <c:pt idx="2">
                  <c:v>Ind. Home</c:v>
                </c:pt>
                <c:pt idx="3">
                  <c:v>Parents home</c:v>
                </c:pt>
              </c:strCache>
            </c:strRef>
          </c:cat>
          <c:val>
            <c:numRef>
              <c:f>Sheet1!$B$2:$E$2</c:f>
              <c:numCache>
                <c:formatCode>0%</c:formatCode>
                <c:ptCount val="4"/>
                <c:pt idx="0">
                  <c:v>0.960000000000001</c:v>
                </c:pt>
                <c:pt idx="1">
                  <c:v>0.950000000000001</c:v>
                </c:pt>
                <c:pt idx="2">
                  <c:v>0.860000000000001</c:v>
                </c:pt>
                <c:pt idx="3">
                  <c:v>0.820000000000001</c:v>
                </c:pt>
              </c:numCache>
            </c:numRef>
          </c:val>
        </c:ser>
        <c:ser>
          <c:idx val="1"/>
          <c:order val="1"/>
          <c:tx>
            <c:strRef>
              <c:f>Sheet1!$A$3</c:f>
              <c:strCache>
                <c:ptCount val="1"/>
                <c:pt idx="0">
                  <c:v>Dental Exam</c:v>
                </c:pt>
              </c:strCache>
            </c:strRef>
          </c:tx>
          <c:invertIfNegative val="0"/>
          <c:dLbls>
            <c:dLbl>
              <c:idx val="0"/>
              <c:layout/>
              <c:showLegendKey val="0"/>
              <c:showVal val="1"/>
              <c:showCatName val="0"/>
              <c:showSerName val="0"/>
              <c:showPercent val="0"/>
              <c:showBubbleSize val="0"/>
            </c:dLbl>
            <c:dLbl>
              <c:idx val="1"/>
              <c:layout/>
              <c:showLegendKey val="0"/>
              <c:showVal val="1"/>
              <c:showCatName val="0"/>
              <c:showSerName val="0"/>
              <c:showPercent val="0"/>
              <c:showBubbleSize val="0"/>
            </c:dLbl>
            <c:dLbl>
              <c:idx val="2"/>
              <c:layout/>
              <c:showLegendKey val="0"/>
              <c:showVal val="1"/>
              <c:showCatName val="0"/>
              <c:showSerName val="0"/>
              <c:showPercent val="0"/>
              <c:showBubbleSize val="0"/>
            </c:dLbl>
            <c:dLbl>
              <c:idx val="3"/>
              <c:layout/>
              <c:showLegendKey val="0"/>
              <c:showVal val="1"/>
              <c:showCatName val="0"/>
              <c:showSerName val="0"/>
              <c:showPercent val="0"/>
              <c:showBubbleSize val="0"/>
            </c:dLbl>
            <c:showLegendKey val="0"/>
            <c:showVal val="0"/>
            <c:showCatName val="0"/>
            <c:showSerName val="0"/>
            <c:showPercent val="0"/>
            <c:showBubbleSize val="0"/>
          </c:dLbls>
          <c:cat>
            <c:strRef>
              <c:f>Sheet1!$B$1:$E$1</c:f>
              <c:strCache>
                <c:ptCount val="4"/>
                <c:pt idx="0">
                  <c:v>Institution</c:v>
                </c:pt>
                <c:pt idx="1">
                  <c:v>Community based</c:v>
                </c:pt>
                <c:pt idx="2">
                  <c:v>Ind. Home</c:v>
                </c:pt>
                <c:pt idx="3">
                  <c:v>Parents home</c:v>
                </c:pt>
              </c:strCache>
            </c:strRef>
          </c:cat>
          <c:val>
            <c:numRef>
              <c:f>Sheet1!$B$3:$E$3</c:f>
              <c:numCache>
                <c:formatCode>0%</c:formatCode>
                <c:ptCount val="4"/>
                <c:pt idx="0">
                  <c:v>0.940000000000001</c:v>
                </c:pt>
                <c:pt idx="1">
                  <c:v>0.89</c:v>
                </c:pt>
                <c:pt idx="2">
                  <c:v>0.700000000000001</c:v>
                </c:pt>
                <c:pt idx="3">
                  <c:v>0.690000000000001</c:v>
                </c:pt>
              </c:numCache>
            </c:numRef>
          </c:val>
        </c:ser>
        <c:ser>
          <c:idx val="2"/>
          <c:order val="2"/>
          <c:tx>
            <c:strRef>
              <c:f>Sheet1!$A$4</c:f>
              <c:strCache>
                <c:ptCount val="1"/>
                <c:pt idx="0">
                  <c:v>Vision Screening</c:v>
                </c:pt>
              </c:strCache>
            </c:strRef>
          </c:tx>
          <c:invertIfNegative val="0"/>
          <c:dLbls>
            <c:showLegendKey val="0"/>
            <c:showVal val="1"/>
            <c:showCatName val="0"/>
            <c:showSerName val="0"/>
            <c:showPercent val="0"/>
            <c:showBubbleSize val="0"/>
            <c:showLeaderLines val="0"/>
          </c:dLbls>
          <c:cat>
            <c:strRef>
              <c:f>Sheet1!$B$1:$E$1</c:f>
              <c:strCache>
                <c:ptCount val="4"/>
                <c:pt idx="0">
                  <c:v>Institution</c:v>
                </c:pt>
                <c:pt idx="1">
                  <c:v>Community based</c:v>
                </c:pt>
                <c:pt idx="2">
                  <c:v>Ind. Home</c:v>
                </c:pt>
                <c:pt idx="3">
                  <c:v>Parents home</c:v>
                </c:pt>
              </c:strCache>
            </c:strRef>
          </c:cat>
          <c:val>
            <c:numRef>
              <c:f>Sheet1!$B$4:$E$4</c:f>
              <c:numCache>
                <c:formatCode>0%</c:formatCode>
                <c:ptCount val="4"/>
                <c:pt idx="0">
                  <c:v>0.740000000000001</c:v>
                </c:pt>
                <c:pt idx="1">
                  <c:v>0.700000000000001</c:v>
                </c:pt>
                <c:pt idx="2">
                  <c:v>0.58</c:v>
                </c:pt>
                <c:pt idx="3">
                  <c:v>0.46</c:v>
                </c:pt>
              </c:numCache>
            </c:numRef>
          </c:val>
        </c:ser>
        <c:ser>
          <c:idx val="3"/>
          <c:order val="3"/>
          <c:tx>
            <c:strRef>
              <c:f>Sheet1!$A$5</c:f>
              <c:strCache>
                <c:ptCount val="1"/>
                <c:pt idx="0">
                  <c:v>Hearing Test</c:v>
                </c:pt>
              </c:strCache>
            </c:strRef>
          </c:tx>
          <c:invertIfNegative val="0"/>
          <c:dLbls>
            <c:showLegendKey val="0"/>
            <c:showVal val="1"/>
            <c:showCatName val="0"/>
            <c:showSerName val="0"/>
            <c:showPercent val="0"/>
            <c:showBubbleSize val="0"/>
            <c:showLeaderLines val="0"/>
          </c:dLbls>
          <c:cat>
            <c:strRef>
              <c:f>Sheet1!$B$1:$E$1</c:f>
              <c:strCache>
                <c:ptCount val="4"/>
                <c:pt idx="0">
                  <c:v>Institution</c:v>
                </c:pt>
                <c:pt idx="1">
                  <c:v>Community based</c:v>
                </c:pt>
                <c:pt idx="2">
                  <c:v>Ind. Home</c:v>
                </c:pt>
                <c:pt idx="3">
                  <c:v>Parents home</c:v>
                </c:pt>
              </c:strCache>
            </c:strRef>
          </c:cat>
          <c:val>
            <c:numRef>
              <c:f>Sheet1!$B$5:$E$5</c:f>
              <c:numCache>
                <c:formatCode>0%</c:formatCode>
                <c:ptCount val="4"/>
                <c:pt idx="0">
                  <c:v>0.93</c:v>
                </c:pt>
                <c:pt idx="1">
                  <c:v>0.730000000000001</c:v>
                </c:pt>
                <c:pt idx="2">
                  <c:v>0.52</c:v>
                </c:pt>
                <c:pt idx="3">
                  <c:v>0.58</c:v>
                </c:pt>
              </c:numCache>
            </c:numRef>
          </c:val>
        </c:ser>
        <c:dLbls>
          <c:showLegendKey val="0"/>
          <c:showVal val="0"/>
          <c:showCatName val="0"/>
          <c:showSerName val="0"/>
          <c:showPercent val="0"/>
          <c:showBubbleSize val="0"/>
        </c:dLbls>
        <c:gapWidth val="150"/>
        <c:shape val="box"/>
        <c:axId val="2112765240"/>
        <c:axId val="2112768248"/>
        <c:axId val="0"/>
      </c:bar3DChart>
      <c:catAx>
        <c:axId val="2112765240"/>
        <c:scaling>
          <c:orientation val="minMax"/>
        </c:scaling>
        <c:delete val="0"/>
        <c:axPos val="b"/>
        <c:majorTickMark val="out"/>
        <c:minorTickMark val="none"/>
        <c:tickLblPos val="nextTo"/>
        <c:txPr>
          <a:bodyPr/>
          <a:lstStyle/>
          <a:p>
            <a:pPr>
              <a:defRPr sz="1400" b="1"/>
            </a:pPr>
            <a:endParaRPr lang="en-US"/>
          </a:p>
        </c:txPr>
        <c:crossAx val="2112768248"/>
        <c:crosses val="autoZero"/>
        <c:auto val="1"/>
        <c:lblAlgn val="ctr"/>
        <c:lblOffset val="100"/>
        <c:noMultiLvlLbl val="0"/>
      </c:catAx>
      <c:valAx>
        <c:axId val="2112768248"/>
        <c:scaling>
          <c:orientation val="minMax"/>
        </c:scaling>
        <c:delete val="0"/>
        <c:axPos val="l"/>
        <c:majorGridlines/>
        <c:numFmt formatCode="0%" sourceLinked="1"/>
        <c:majorTickMark val="out"/>
        <c:minorTickMark val="none"/>
        <c:tickLblPos val="nextTo"/>
        <c:crossAx val="2112765240"/>
        <c:crosses val="autoZero"/>
        <c:crossBetween val="between"/>
      </c:valAx>
    </c:plotArea>
    <c:legend>
      <c:legendPos val="r"/>
      <c:layout>
        <c:manualLayout>
          <c:xMode val="edge"/>
          <c:yMode val="edge"/>
          <c:x val="0.798401049868766"/>
          <c:y val="0.349357762662779"/>
          <c:w val="0.172710061242345"/>
          <c:h val="0.350307590200444"/>
        </c:manualLayout>
      </c:layout>
      <c:overlay val="0"/>
      <c:txPr>
        <a:bodyPr/>
        <a:lstStyle/>
        <a:p>
          <a:pPr>
            <a:defRPr sz="1400" b="1"/>
          </a:pPr>
          <a:endParaRPr lang="en-US"/>
        </a:p>
      </c:txPr>
    </c:legend>
    <c:plotVisOnly val="1"/>
    <c:dispBlanksAs val="gap"/>
    <c:showDLblsOverMax val="0"/>
  </c:chart>
  <c:externalData r:id="rId1">
    <c:autoUpdate val="0"/>
  </c:externalData>
</c:chartSpace>
</file>

<file path=ppt/diagrams/_rels/data1.xml.rels><?xml version="1.0" encoding="UTF-8" standalone="yes"?>
<Relationships xmlns="http://schemas.openxmlformats.org/package/2006/relationships"><Relationship Id="rId1" Type="http://schemas.openxmlformats.org/officeDocument/2006/relationships/image" Target="../media/image12.png"/><Relationship Id="rId2" Type="http://schemas.openxmlformats.org/officeDocument/2006/relationships/image" Target="../media/image13.png"/><Relationship Id="rId3" Type="http://schemas.openxmlformats.org/officeDocument/2006/relationships/image" Target="../media/image14.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2.png"/><Relationship Id="rId2" Type="http://schemas.openxmlformats.org/officeDocument/2006/relationships/image" Target="../media/image13.png"/><Relationship Id="rId3"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A5CA05-B1C3-404E-944D-5BA6FE8655C6}" type="doc">
      <dgm:prSet loTypeId="urn:microsoft.com/office/officeart/2005/8/layout/hList2#1" loCatId="list" qsTypeId="urn:microsoft.com/office/officeart/2005/8/quickstyle/3d1" qsCatId="3D" csTypeId="urn:microsoft.com/office/officeart/2005/8/colors/colorful5" csCatId="colorful" phldr="1"/>
      <dgm:spPr/>
      <dgm:t>
        <a:bodyPr/>
        <a:lstStyle/>
        <a:p>
          <a:endParaRPr lang="en-US"/>
        </a:p>
      </dgm:t>
    </dgm:pt>
    <dgm:pt modelId="{AED0BA3F-6686-4425-BF05-DEEDFD4E74A8}">
      <dgm:prSet phldrT="[Text]"/>
      <dgm:spPr/>
      <dgm:t>
        <a:bodyPr/>
        <a:lstStyle/>
        <a:p>
          <a:pPr algn="ctr"/>
          <a:r>
            <a:rPr lang="en-US" dirty="0" smtClean="0">
              <a:effectLst>
                <a:outerShdw blurRad="38100" dist="38100" dir="2700000" algn="tl">
                  <a:srgbClr val="000000">
                    <a:alpha val="43137"/>
                  </a:srgbClr>
                </a:outerShdw>
              </a:effectLst>
            </a:rPr>
            <a:t>Individual Outcomes</a:t>
          </a:r>
          <a:endParaRPr lang="en-US" dirty="0">
            <a:effectLst>
              <a:outerShdw blurRad="38100" dist="38100" dir="2700000" algn="tl">
                <a:srgbClr val="000000">
                  <a:alpha val="43137"/>
                </a:srgbClr>
              </a:outerShdw>
            </a:effectLst>
          </a:endParaRPr>
        </a:p>
      </dgm:t>
    </dgm:pt>
    <dgm:pt modelId="{75DB393B-8898-4D8E-A5CE-6A0B254B20EB}" type="parTrans" cxnId="{25100B1E-A5E9-48C2-B258-40792F712625}">
      <dgm:prSet/>
      <dgm:spPr/>
      <dgm:t>
        <a:bodyPr/>
        <a:lstStyle/>
        <a:p>
          <a:endParaRPr lang="en-US"/>
        </a:p>
      </dgm:t>
    </dgm:pt>
    <dgm:pt modelId="{14961FC6-45F2-455F-98F9-45313BEC5DFA}" type="sibTrans" cxnId="{25100B1E-A5E9-48C2-B258-40792F712625}">
      <dgm:prSet/>
      <dgm:spPr/>
      <dgm:t>
        <a:bodyPr/>
        <a:lstStyle/>
        <a:p>
          <a:endParaRPr lang="en-US"/>
        </a:p>
      </dgm:t>
    </dgm:pt>
    <dgm:pt modelId="{A7A466A7-0763-47FD-A6E4-6D6FE0E3A832}">
      <dgm:prSet phldrT="[Text]" custT="1"/>
      <dgm:spPr/>
      <dgm:t>
        <a:bodyPr/>
        <a:lstStyle/>
        <a:p>
          <a:r>
            <a:rPr lang="en-US" sz="2000" dirty="0" smtClean="0">
              <a:solidFill>
                <a:schemeClr val="tx1"/>
              </a:solidFill>
              <a:latin typeface="Corbel" pitchFamily="34" charset="0"/>
            </a:rPr>
            <a:t>Employment</a:t>
          </a:r>
          <a:endParaRPr lang="en-US" sz="2000" dirty="0">
            <a:solidFill>
              <a:schemeClr val="tx1"/>
            </a:solidFill>
            <a:latin typeface="Corbel" pitchFamily="34" charset="0"/>
          </a:endParaRPr>
        </a:p>
      </dgm:t>
    </dgm:pt>
    <dgm:pt modelId="{86576CEF-4CB8-42CE-9B4D-105038CC3EB9}" type="parTrans" cxnId="{D9BD2ADF-B951-4B81-A574-E2998355BC8E}">
      <dgm:prSet/>
      <dgm:spPr/>
      <dgm:t>
        <a:bodyPr/>
        <a:lstStyle/>
        <a:p>
          <a:endParaRPr lang="en-US"/>
        </a:p>
      </dgm:t>
    </dgm:pt>
    <dgm:pt modelId="{6F995E87-1390-440C-B1D4-60F953485E14}" type="sibTrans" cxnId="{D9BD2ADF-B951-4B81-A574-E2998355BC8E}">
      <dgm:prSet/>
      <dgm:spPr/>
      <dgm:t>
        <a:bodyPr/>
        <a:lstStyle/>
        <a:p>
          <a:endParaRPr lang="en-US"/>
        </a:p>
      </dgm:t>
    </dgm:pt>
    <dgm:pt modelId="{3B623C53-B8C8-48FD-85F1-3347F4BB0B34}">
      <dgm:prSet phldrT="[Text]" custT="1"/>
      <dgm:spPr/>
      <dgm:t>
        <a:bodyPr/>
        <a:lstStyle/>
        <a:p>
          <a:r>
            <a:rPr lang="en-US" sz="2000" dirty="0" smtClean="0">
              <a:solidFill>
                <a:schemeClr val="tx1"/>
              </a:solidFill>
              <a:latin typeface="Corbel" pitchFamily="34" charset="0"/>
            </a:rPr>
            <a:t>Community Participation</a:t>
          </a:r>
          <a:endParaRPr lang="en-US" sz="2000" dirty="0">
            <a:solidFill>
              <a:schemeClr val="tx1"/>
            </a:solidFill>
            <a:latin typeface="Corbel" pitchFamily="34" charset="0"/>
          </a:endParaRPr>
        </a:p>
      </dgm:t>
    </dgm:pt>
    <dgm:pt modelId="{88595CAB-B8DC-401F-89A8-8BB620DC8560}" type="parTrans" cxnId="{0F37D15E-4EE7-43E9-A051-2E6338882772}">
      <dgm:prSet/>
      <dgm:spPr/>
      <dgm:t>
        <a:bodyPr/>
        <a:lstStyle/>
        <a:p>
          <a:endParaRPr lang="en-US"/>
        </a:p>
      </dgm:t>
    </dgm:pt>
    <dgm:pt modelId="{61D1FE56-8E3A-4318-A462-38D8FD8B22E3}" type="sibTrans" cxnId="{0F37D15E-4EE7-43E9-A051-2E6338882772}">
      <dgm:prSet/>
      <dgm:spPr/>
      <dgm:t>
        <a:bodyPr/>
        <a:lstStyle/>
        <a:p>
          <a:endParaRPr lang="en-US"/>
        </a:p>
      </dgm:t>
    </dgm:pt>
    <dgm:pt modelId="{ABFCC3DC-BEAD-4E24-9861-D98850CCE6C3}">
      <dgm:prSet phldrT="[Text]"/>
      <dgm:spPr/>
      <dgm:t>
        <a:bodyPr/>
        <a:lstStyle/>
        <a:p>
          <a:pPr algn="ctr"/>
          <a:r>
            <a:rPr lang="en-US" dirty="0" smtClean="0">
              <a:effectLst>
                <a:outerShdw blurRad="38100" dist="38100" dir="2700000" algn="tl">
                  <a:srgbClr val="000000">
                    <a:alpha val="43137"/>
                  </a:srgbClr>
                </a:outerShdw>
              </a:effectLst>
            </a:rPr>
            <a:t>Family Outcomes</a:t>
          </a:r>
          <a:endParaRPr lang="en-US" dirty="0">
            <a:effectLst>
              <a:outerShdw blurRad="38100" dist="38100" dir="2700000" algn="tl">
                <a:srgbClr val="000000">
                  <a:alpha val="43137"/>
                </a:srgbClr>
              </a:outerShdw>
            </a:effectLst>
          </a:endParaRPr>
        </a:p>
      </dgm:t>
    </dgm:pt>
    <dgm:pt modelId="{0F954301-5DB9-4043-BE67-17615F928FB8}" type="parTrans" cxnId="{F326F83C-C6EE-481F-BE30-71D7AE3A6F8B}">
      <dgm:prSet/>
      <dgm:spPr/>
      <dgm:t>
        <a:bodyPr/>
        <a:lstStyle/>
        <a:p>
          <a:endParaRPr lang="en-US"/>
        </a:p>
      </dgm:t>
    </dgm:pt>
    <dgm:pt modelId="{2DBBFA80-286C-47F0-9BB8-35A61F7D9772}" type="sibTrans" cxnId="{F326F83C-C6EE-481F-BE30-71D7AE3A6F8B}">
      <dgm:prSet/>
      <dgm:spPr/>
      <dgm:t>
        <a:bodyPr/>
        <a:lstStyle/>
        <a:p>
          <a:endParaRPr lang="en-US"/>
        </a:p>
      </dgm:t>
    </dgm:pt>
    <dgm:pt modelId="{29FBD387-BE8B-42FE-891E-1A3FE114800A}">
      <dgm:prSet phldrT="[Text]" custT="1"/>
      <dgm:spPr/>
      <dgm:t>
        <a:bodyPr/>
        <a:lstStyle/>
        <a:p>
          <a:r>
            <a:rPr lang="en-US" sz="2000" dirty="0" smtClean="0">
              <a:solidFill>
                <a:srgbClr val="000000"/>
              </a:solidFill>
              <a:latin typeface="Corbel" pitchFamily="34" charset="0"/>
            </a:rPr>
            <a:t>Choice and Control</a:t>
          </a:r>
          <a:endParaRPr lang="en-US" sz="2000" dirty="0">
            <a:solidFill>
              <a:srgbClr val="000000"/>
            </a:solidFill>
            <a:latin typeface="Corbel" pitchFamily="34" charset="0"/>
          </a:endParaRPr>
        </a:p>
      </dgm:t>
    </dgm:pt>
    <dgm:pt modelId="{826E63DA-DE3D-44CC-9EF1-B865C08E13D0}" type="parTrans" cxnId="{47CA236C-F35D-4A23-97B9-C2D45ABF8ABE}">
      <dgm:prSet/>
      <dgm:spPr/>
      <dgm:t>
        <a:bodyPr/>
        <a:lstStyle/>
        <a:p>
          <a:endParaRPr lang="en-US"/>
        </a:p>
      </dgm:t>
    </dgm:pt>
    <dgm:pt modelId="{BB601893-4708-4171-B934-805FCD627F2B}" type="sibTrans" cxnId="{47CA236C-F35D-4A23-97B9-C2D45ABF8ABE}">
      <dgm:prSet/>
      <dgm:spPr/>
      <dgm:t>
        <a:bodyPr/>
        <a:lstStyle/>
        <a:p>
          <a:endParaRPr lang="en-US"/>
        </a:p>
      </dgm:t>
    </dgm:pt>
    <dgm:pt modelId="{8CA293BC-D536-4723-BDAA-27369F4FB56D}">
      <dgm:prSet phldrT="[Text]" custT="1"/>
      <dgm:spPr/>
      <dgm:t>
        <a:bodyPr/>
        <a:lstStyle/>
        <a:p>
          <a:r>
            <a:rPr lang="en-US" sz="2000" dirty="0" smtClean="0">
              <a:solidFill>
                <a:srgbClr val="000000"/>
              </a:solidFill>
              <a:latin typeface="Corbel" pitchFamily="34" charset="0"/>
            </a:rPr>
            <a:t>Access, community connections</a:t>
          </a:r>
          <a:endParaRPr lang="en-US" sz="2000" dirty="0">
            <a:solidFill>
              <a:srgbClr val="000000"/>
            </a:solidFill>
            <a:latin typeface="Corbel" pitchFamily="34" charset="0"/>
          </a:endParaRPr>
        </a:p>
      </dgm:t>
    </dgm:pt>
    <dgm:pt modelId="{DEFC2B83-971C-43D2-807A-1D4662DEF18F}" type="parTrans" cxnId="{1CE03AC9-97CC-4AA1-80A8-18F8D0439DFB}">
      <dgm:prSet/>
      <dgm:spPr/>
      <dgm:t>
        <a:bodyPr/>
        <a:lstStyle/>
        <a:p>
          <a:endParaRPr lang="en-US"/>
        </a:p>
      </dgm:t>
    </dgm:pt>
    <dgm:pt modelId="{A52AE820-4F98-46EF-A509-AB19A16ACBFF}" type="sibTrans" cxnId="{1CE03AC9-97CC-4AA1-80A8-18F8D0439DFB}">
      <dgm:prSet/>
      <dgm:spPr/>
      <dgm:t>
        <a:bodyPr/>
        <a:lstStyle/>
        <a:p>
          <a:endParaRPr lang="en-US"/>
        </a:p>
      </dgm:t>
    </dgm:pt>
    <dgm:pt modelId="{34754CC8-4DBB-4ACA-8CFD-94C1A8FBE8DA}">
      <dgm:prSet phldrT="[Text]"/>
      <dgm:spPr/>
      <dgm:t>
        <a:bodyPr/>
        <a:lstStyle/>
        <a:p>
          <a:r>
            <a:rPr lang="en-US" dirty="0" smtClean="0">
              <a:effectLst>
                <a:outerShdw blurRad="38100" dist="38100" dir="2700000" algn="tl">
                  <a:srgbClr val="000000">
                    <a:alpha val="43137"/>
                  </a:srgbClr>
                </a:outerShdw>
              </a:effectLst>
            </a:rPr>
            <a:t>Health, Welfare, System</a:t>
          </a:r>
          <a:endParaRPr lang="en-US" dirty="0">
            <a:effectLst>
              <a:outerShdw blurRad="38100" dist="38100" dir="2700000" algn="tl">
                <a:srgbClr val="000000">
                  <a:alpha val="43137"/>
                </a:srgbClr>
              </a:outerShdw>
            </a:effectLst>
          </a:endParaRPr>
        </a:p>
      </dgm:t>
    </dgm:pt>
    <dgm:pt modelId="{81CC75B3-69F6-474E-929D-2333A36FD9E2}" type="parTrans" cxnId="{6349E693-8C45-4E87-B0C9-C6D7272415BF}">
      <dgm:prSet/>
      <dgm:spPr/>
      <dgm:t>
        <a:bodyPr/>
        <a:lstStyle/>
        <a:p>
          <a:endParaRPr lang="en-US"/>
        </a:p>
      </dgm:t>
    </dgm:pt>
    <dgm:pt modelId="{CD35DF7A-77B8-48CB-838E-60C91ADC7AE7}" type="sibTrans" cxnId="{6349E693-8C45-4E87-B0C9-C6D7272415BF}">
      <dgm:prSet/>
      <dgm:spPr/>
      <dgm:t>
        <a:bodyPr/>
        <a:lstStyle/>
        <a:p>
          <a:endParaRPr lang="en-US"/>
        </a:p>
      </dgm:t>
    </dgm:pt>
    <dgm:pt modelId="{18B8D099-3B64-423D-AACE-754D33F9CBEB}">
      <dgm:prSet phldrT="[Text]"/>
      <dgm:spPr/>
      <dgm:t>
        <a:bodyPr/>
        <a:lstStyle/>
        <a:p>
          <a:r>
            <a:rPr lang="en-US" dirty="0" smtClean="0">
              <a:solidFill>
                <a:srgbClr val="000000"/>
              </a:solidFill>
              <a:latin typeface="Corbel" pitchFamily="34" charset="0"/>
            </a:rPr>
            <a:t>Health and  Welfare</a:t>
          </a:r>
          <a:endParaRPr lang="en-US" dirty="0">
            <a:solidFill>
              <a:srgbClr val="000000"/>
            </a:solidFill>
            <a:latin typeface="Corbel" pitchFamily="34" charset="0"/>
          </a:endParaRPr>
        </a:p>
      </dgm:t>
    </dgm:pt>
    <dgm:pt modelId="{A0FF128B-D57A-4259-AB68-2AF10929570C}" type="parTrans" cxnId="{453E027D-3F60-4644-B7FC-859CA627EB54}">
      <dgm:prSet/>
      <dgm:spPr/>
      <dgm:t>
        <a:bodyPr/>
        <a:lstStyle/>
        <a:p>
          <a:endParaRPr lang="en-US"/>
        </a:p>
      </dgm:t>
    </dgm:pt>
    <dgm:pt modelId="{B87528E1-CD60-46C0-8AE7-4FC417B6F717}" type="sibTrans" cxnId="{453E027D-3F60-4644-B7FC-859CA627EB54}">
      <dgm:prSet/>
      <dgm:spPr/>
      <dgm:t>
        <a:bodyPr/>
        <a:lstStyle/>
        <a:p>
          <a:endParaRPr lang="en-US"/>
        </a:p>
      </dgm:t>
    </dgm:pt>
    <dgm:pt modelId="{BFC42F57-F32B-42D1-A104-9D254622F88A}">
      <dgm:prSet phldrT="[Text]"/>
      <dgm:spPr/>
      <dgm:t>
        <a:bodyPr/>
        <a:lstStyle/>
        <a:p>
          <a:r>
            <a:rPr lang="en-US" dirty="0" smtClean="0">
              <a:solidFill>
                <a:srgbClr val="000000"/>
              </a:solidFill>
              <a:latin typeface="Corbel" pitchFamily="34" charset="0"/>
            </a:rPr>
            <a:t>Staff Stability</a:t>
          </a:r>
          <a:endParaRPr lang="en-US" dirty="0">
            <a:solidFill>
              <a:srgbClr val="000000"/>
            </a:solidFill>
            <a:latin typeface="Corbel" pitchFamily="34" charset="0"/>
          </a:endParaRPr>
        </a:p>
      </dgm:t>
    </dgm:pt>
    <dgm:pt modelId="{B64A2A5B-0F79-4BB6-95D0-843BA9AF0471}" type="parTrans" cxnId="{EFF87FD5-E7E2-44FF-82BC-4232E5620C13}">
      <dgm:prSet/>
      <dgm:spPr/>
      <dgm:t>
        <a:bodyPr/>
        <a:lstStyle/>
        <a:p>
          <a:endParaRPr lang="en-US"/>
        </a:p>
      </dgm:t>
    </dgm:pt>
    <dgm:pt modelId="{99F56F6B-7A80-4CBF-99CB-6EC27BB972F2}" type="sibTrans" cxnId="{EFF87FD5-E7E2-44FF-82BC-4232E5620C13}">
      <dgm:prSet/>
      <dgm:spPr/>
      <dgm:t>
        <a:bodyPr/>
        <a:lstStyle/>
        <a:p>
          <a:endParaRPr lang="en-US"/>
        </a:p>
      </dgm:t>
    </dgm:pt>
    <dgm:pt modelId="{DA8BB7CA-BB06-44E2-81C4-1D6AEDE90463}">
      <dgm:prSet phldrT="[Text]" custT="1"/>
      <dgm:spPr/>
      <dgm:t>
        <a:bodyPr/>
        <a:lstStyle/>
        <a:p>
          <a:r>
            <a:rPr lang="en-US" sz="2000" dirty="0" smtClean="0">
              <a:solidFill>
                <a:schemeClr val="tx1"/>
              </a:solidFill>
              <a:latin typeface="Corbel" pitchFamily="34" charset="0"/>
            </a:rPr>
            <a:t>Choice &amp; Decision making</a:t>
          </a:r>
          <a:endParaRPr lang="en-US" sz="2000" dirty="0">
            <a:solidFill>
              <a:schemeClr val="tx1"/>
            </a:solidFill>
            <a:latin typeface="Corbel" pitchFamily="34" charset="0"/>
          </a:endParaRPr>
        </a:p>
      </dgm:t>
    </dgm:pt>
    <dgm:pt modelId="{3ABEC960-0730-46BF-B813-1A5483948864}" type="parTrans" cxnId="{B695C8F7-7FB7-4057-80EC-AA6F0D3749A5}">
      <dgm:prSet/>
      <dgm:spPr/>
      <dgm:t>
        <a:bodyPr/>
        <a:lstStyle/>
        <a:p>
          <a:endParaRPr lang="en-US"/>
        </a:p>
      </dgm:t>
    </dgm:pt>
    <dgm:pt modelId="{71CFE849-48E8-4169-A67E-6B37720F46D7}" type="sibTrans" cxnId="{B695C8F7-7FB7-4057-80EC-AA6F0D3749A5}">
      <dgm:prSet/>
      <dgm:spPr/>
      <dgm:t>
        <a:bodyPr/>
        <a:lstStyle/>
        <a:p>
          <a:endParaRPr lang="en-US"/>
        </a:p>
      </dgm:t>
    </dgm:pt>
    <dgm:pt modelId="{F6E152E5-3F1C-4F15-8668-2E09CF3F1EC6}">
      <dgm:prSet phldrT="[Text]" custT="1"/>
      <dgm:spPr/>
      <dgm:t>
        <a:bodyPr/>
        <a:lstStyle/>
        <a:p>
          <a:r>
            <a:rPr lang="en-US" sz="2000" dirty="0" smtClean="0">
              <a:solidFill>
                <a:schemeClr val="tx1"/>
              </a:solidFill>
              <a:latin typeface="Corbel" pitchFamily="34" charset="0"/>
            </a:rPr>
            <a:t>Personal </a:t>
          </a:r>
          <a:r>
            <a:rPr lang="en-US" sz="1800" dirty="0" smtClean="0">
              <a:solidFill>
                <a:schemeClr val="tx1"/>
              </a:solidFill>
              <a:latin typeface="Corbel" pitchFamily="34" charset="0"/>
            </a:rPr>
            <a:t>Relationships</a:t>
          </a:r>
          <a:endParaRPr lang="en-US" sz="1800" dirty="0">
            <a:solidFill>
              <a:schemeClr val="tx1"/>
            </a:solidFill>
            <a:latin typeface="Corbel" pitchFamily="34" charset="0"/>
          </a:endParaRPr>
        </a:p>
      </dgm:t>
    </dgm:pt>
    <dgm:pt modelId="{5FA40BC5-E3B5-4141-A303-C96D53B40C6E}" type="parTrans" cxnId="{94A973DE-2BF7-4CD6-8939-18E6DD07039C}">
      <dgm:prSet/>
      <dgm:spPr/>
      <dgm:t>
        <a:bodyPr/>
        <a:lstStyle/>
        <a:p>
          <a:endParaRPr lang="en-US"/>
        </a:p>
      </dgm:t>
    </dgm:pt>
    <dgm:pt modelId="{88FE9997-3B98-429A-A45E-F3E4880EB305}" type="sibTrans" cxnId="{94A973DE-2BF7-4CD6-8939-18E6DD07039C}">
      <dgm:prSet/>
      <dgm:spPr/>
      <dgm:t>
        <a:bodyPr/>
        <a:lstStyle/>
        <a:p>
          <a:endParaRPr lang="en-US"/>
        </a:p>
      </dgm:t>
    </dgm:pt>
    <dgm:pt modelId="{29A0CB83-0E1C-4175-8BD9-4CEF3A225724}">
      <dgm:prSet phldrT="[Text]" custT="1"/>
      <dgm:spPr/>
      <dgm:t>
        <a:bodyPr/>
        <a:lstStyle/>
        <a:p>
          <a:r>
            <a:rPr lang="en-US" sz="2000" dirty="0" smtClean="0">
              <a:solidFill>
                <a:srgbClr val="000000"/>
              </a:solidFill>
              <a:latin typeface="Corbel" pitchFamily="34" charset="0"/>
            </a:rPr>
            <a:t>Family Involvement</a:t>
          </a:r>
          <a:endParaRPr lang="en-US" sz="2000" dirty="0">
            <a:solidFill>
              <a:srgbClr val="000000"/>
            </a:solidFill>
            <a:latin typeface="Corbel" pitchFamily="34" charset="0"/>
          </a:endParaRPr>
        </a:p>
      </dgm:t>
    </dgm:pt>
    <dgm:pt modelId="{665B8155-5B87-43C6-95D6-6B92C0B73389}" type="parTrans" cxnId="{9BB0CB6F-CE09-4567-960E-6B74A7838153}">
      <dgm:prSet/>
      <dgm:spPr/>
      <dgm:t>
        <a:bodyPr/>
        <a:lstStyle/>
        <a:p>
          <a:endParaRPr lang="en-US"/>
        </a:p>
      </dgm:t>
    </dgm:pt>
    <dgm:pt modelId="{30878B78-46EC-426A-852D-E29090101AA1}" type="sibTrans" cxnId="{9BB0CB6F-CE09-4567-960E-6B74A7838153}">
      <dgm:prSet/>
      <dgm:spPr/>
      <dgm:t>
        <a:bodyPr/>
        <a:lstStyle/>
        <a:p>
          <a:endParaRPr lang="en-US"/>
        </a:p>
      </dgm:t>
    </dgm:pt>
    <dgm:pt modelId="{3287AF79-AE25-4E59-8695-4049A942B0BA}">
      <dgm:prSet phldrT="[Text]" custT="1"/>
      <dgm:spPr/>
      <dgm:t>
        <a:bodyPr/>
        <a:lstStyle/>
        <a:p>
          <a:r>
            <a:rPr lang="en-US" sz="2000" dirty="0" smtClean="0">
              <a:solidFill>
                <a:srgbClr val="000000"/>
              </a:solidFill>
              <a:latin typeface="Corbel" pitchFamily="34" charset="0"/>
            </a:rPr>
            <a:t>Information &amp; Planning</a:t>
          </a:r>
          <a:endParaRPr lang="en-US" sz="2000" dirty="0">
            <a:solidFill>
              <a:srgbClr val="000000"/>
            </a:solidFill>
            <a:latin typeface="Corbel" pitchFamily="34" charset="0"/>
          </a:endParaRPr>
        </a:p>
      </dgm:t>
    </dgm:pt>
    <dgm:pt modelId="{BE8DEC0B-B0F4-446A-907A-1923D382F17E}" type="parTrans" cxnId="{E32AAFFC-594A-46AC-A11F-62F8520028BC}">
      <dgm:prSet/>
      <dgm:spPr/>
      <dgm:t>
        <a:bodyPr/>
        <a:lstStyle/>
        <a:p>
          <a:endParaRPr lang="en-US"/>
        </a:p>
      </dgm:t>
    </dgm:pt>
    <dgm:pt modelId="{53C84E55-3C9E-40CC-935D-49798F6A4235}" type="sibTrans" cxnId="{E32AAFFC-594A-46AC-A11F-62F8520028BC}">
      <dgm:prSet/>
      <dgm:spPr/>
      <dgm:t>
        <a:bodyPr/>
        <a:lstStyle/>
        <a:p>
          <a:endParaRPr lang="en-US"/>
        </a:p>
      </dgm:t>
    </dgm:pt>
    <dgm:pt modelId="{245566CE-CECF-439E-8752-8E4884D7DC32}">
      <dgm:prSet phldrT="[Text]" custT="1"/>
      <dgm:spPr/>
      <dgm:t>
        <a:bodyPr/>
        <a:lstStyle/>
        <a:p>
          <a:r>
            <a:rPr lang="en-US" sz="2000" dirty="0" smtClean="0">
              <a:solidFill>
                <a:srgbClr val="000000"/>
              </a:solidFill>
              <a:latin typeface="Corbel" pitchFamily="34" charset="0"/>
            </a:rPr>
            <a:t>Response</a:t>
          </a:r>
          <a:endParaRPr lang="en-US" sz="2000" dirty="0">
            <a:solidFill>
              <a:srgbClr val="000000"/>
            </a:solidFill>
            <a:latin typeface="Corbel" pitchFamily="34" charset="0"/>
          </a:endParaRPr>
        </a:p>
      </dgm:t>
    </dgm:pt>
    <dgm:pt modelId="{71F95743-0377-46D8-9AFA-88FE9E4F00DC}" type="parTrans" cxnId="{F6C6A52B-0FED-40ED-BD1B-19DD952C6509}">
      <dgm:prSet/>
      <dgm:spPr/>
      <dgm:t>
        <a:bodyPr/>
        <a:lstStyle/>
        <a:p>
          <a:endParaRPr lang="en-US"/>
        </a:p>
      </dgm:t>
    </dgm:pt>
    <dgm:pt modelId="{D436F2E9-97FB-42C5-833F-884B429A08F6}" type="sibTrans" cxnId="{F6C6A52B-0FED-40ED-BD1B-19DD952C6509}">
      <dgm:prSet/>
      <dgm:spPr/>
      <dgm:t>
        <a:bodyPr/>
        <a:lstStyle/>
        <a:p>
          <a:endParaRPr lang="en-US"/>
        </a:p>
      </dgm:t>
    </dgm:pt>
    <dgm:pt modelId="{B34EE429-8A10-4081-845D-473C57E42F6C}">
      <dgm:prSet phldrT="[Text]"/>
      <dgm:spPr/>
      <dgm:t>
        <a:bodyPr/>
        <a:lstStyle/>
        <a:p>
          <a:r>
            <a:rPr lang="en-US" dirty="0" smtClean="0">
              <a:solidFill>
                <a:srgbClr val="000000"/>
              </a:solidFill>
              <a:latin typeface="Corbel" pitchFamily="34" charset="0"/>
            </a:rPr>
            <a:t>Respect for Rights</a:t>
          </a:r>
          <a:endParaRPr lang="en-US" dirty="0">
            <a:solidFill>
              <a:srgbClr val="000000"/>
            </a:solidFill>
            <a:latin typeface="Corbel" pitchFamily="34" charset="0"/>
          </a:endParaRPr>
        </a:p>
      </dgm:t>
    </dgm:pt>
    <dgm:pt modelId="{CB799FA8-E720-4B9A-B654-1F3FF5650B29}" type="parTrans" cxnId="{24ACDB50-15D4-4827-BD96-179D0988EC6A}">
      <dgm:prSet/>
      <dgm:spPr/>
      <dgm:t>
        <a:bodyPr/>
        <a:lstStyle/>
        <a:p>
          <a:endParaRPr lang="en-US"/>
        </a:p>
      </dgm:t>
    </dgm:pt>
    <dgm:pt modelId="{390708CA-990F-421B-B5F9-8511E82B44F6}" type="sibTrans" cxnId="{24ACDB50-15D4-4827-BD96-179D0988EC6A}">
      <dgm:prSet/>
      <dgm:spPr/>
      <dgm:t>
        <a:bodyPr/>
        <a:lstStyle/>
        <a:p>
          <a:endParaRPr lang="en-US"/>
        </a:p>
      </dgm:t>
    </dgm:pt>
    <dgm:pt modelId="{01815245-10AC-43F4-A275-02800C1D6BE9}">
      <dgm:prSet phldrT="[Text]"/>
      <dgm:spPr/>
      <dgm:t>
        <a:bodyPr/>
        <a:lstStyle/>
        <a:p>
          <a:r>
            <a:rPr lang="en-US" dirty="0" smtClean="0">
              <a:solidFill>
                <a:srgbClr val="000000"/>
              </a:solidFill>
              <a:latin typeface="Corbel" pitchFamily="34" charset="0"/>
            </a:rPr>
            <a:t>Medications</a:t>
          </a:r>
          <a:endParaRPr lang="en-US" dirty="0">
            <a:solidFill>
              <a:srgbClr val="000000"/>
            </a:solidFill>
            <a:latin typeface="Corbel" pitchFamily="34" charset="0"/>
          </a:endParaRPr>
        </a:p>
      </dgm:t>
    </dgm:pt>
    <dgm:pt modelId="{72D7EFB9-F97E-40B5-8C35-0BB5A14F99E2}" type="parTrans" cxnId="{5B31FC80-FCFF-4359-940B-EDF8F8C85819}">
      <dgm:prSet/>
      <dgm:spPr/>
      <dgm:t>
        <a:bodyPr/>
        <a:lstStyle/>
        <a:p>
          <a:endParaRPr lang="en-US"/>
        </a:p>
      </dgm:t>
    </dgm:pt>
    <dgm:pt modelId="{706C5A12-1297-41CB-B713-8FC758A28E54}" type="sibTrans" cxnId="{5B31FC80-FCFF-4359-940B-EDF8F8C85819}">
      <dgm:prSet/>
      <dgm:spPr/>
      <dgm:t>
        <a:bodyPr/>
        <a:lstStyle/>
        <a:p>
          <a:endParaRPr lang="en-US"/>
        </a:p>
      </dgm:t>
    </dgm:pt>
    <dgm:pt modelId="{FD70B105-00CA-424A-8FE6-20C1273B1DF7}">
      <dgm:prSet phldrT="[Text]"/>
      <dgm:spPr/>
      <dgm:t>
        <a:bodyPr/>
        <a:lstStyle/>
        <a:p>
          <a:r>
            <a:rPr lang="en-US" dirty="0" smtClean="0">
              <a:solidFill>
                <a:srgbClr val="000000"/>
              </a:solidFill>
              <a:latin typeface="Corbel" pitchFamily="34" charset="0"/>
            </a:rPr>
            <a:t>Safety</a:t>
          </a:r>
          <a:endParaRPr lang="en-US" dirty="0">
            <a:solidFill>
              <a:srgbClr val="000000"/>
            </a:solidFill>
            <a:latin typeface="Corbel" pitchFamily="34" charset="0"/>
          </a:endParaRPr>
        </a:p>
      </dgm:t>
    </dgm:pt>
    <dgm:pt modelId="{C0FAC5E5-1A9A-45F4-8C1B-DCE8647043EF}" type="parTrans" cxnId="{D37B6118-30D6-44FF-B2B9-71A5168B16ED}">
      <dgm:prSet/>
      <dgm:spPr/>
      <dgm:t>
        <a:bodyPr/>
        <a:lstStyle/>
        <a:p>
          <a:endParaRPr lang="en-US"/>
        </a:p>
      </dgm:t>
    </dgm:pt>
    <dgm:pt modelId="{73044C31-5AAF-4F84-92A6-8DAEF8BD7CE0}" type="sibTrans" cxnId="{D37B6118-30D6-44FF-B2B9-71A5168B16ED}">
      <dgm:prSet/>
      <dgm:spPr/>
      <dgm:t>
        <a:bodyPr/>
        <a:lstStyle/>
        <a:p>
          <a:endParaRPr lang="en-US"/>
        </a:p>
      </dgm:t>
    </dgm:pt>
    <dgm:pt modelId="{5E1E0011-E5CD-41DA-BFFB-BB1F66030C48}">
      <dgm:prSet phldrT="[Text]"/>
      <dgm:spPr/>
      <dgm:t>
        <a:bodyPr/>
        <a:lstStyle/>
        <a:p>
          <a:r>
            <a:rPr lang="en-US" dirty="0" smtClean="0">
              <a:solidFill>
                <a:srgbClr val="000000"/>
              </a:solidFill>
              <a:latin typeface="Corbel" pitchFamily="34" charset="0"/>
            </a:rPr>
            <a:t>Service Coordination</a:t>
          </a:r>
          <a:endParaRPr lang="en-US" dirty="0">
            <a:solidFill>
              <a:srgbClr val="000000"/>
            </a:solidFill>
            <a:latin typeface="Corbel" pitchFamily="34" charset="0"/>
          </a:endParaRPr>
        </a:p>
      </dgm:t>
    </dgm:pt>
    <dgm:pt modelId="{F07D734C-C090-4261-B61C-112552F4E899}" type="parTrans" cxnId="{86F4ABEA-896C-4E91-8A0C-BEF82C847812}">
      <dgm:prSet/>
      <dgm:spPr/>
      <dgm:t>
        <a:bodyPr/>
        <a:lstStyle/>
        <a:p>
          <a:endParaRPr lang="en-US"/>
        </a:p>
      </dgm:t>
    </dgm:pt>
    <dgm:pt modelId="{6048C6F4-3F87-4F6F-91C2-26DF461A405A}" type="sibTrans" cxnId="{86F4ABEA-896C-4E91-8A0C-BEF82C847812}">
      <dgm:prSet/>
      <dgm:spPr/>
      <dgm:t>
        <a:bodyPr/>
        <a:lstStyle/>
        <a:p>
          <a:endParaRPr lang="en-US"/>
        </a:p>
      </dgm:t>
    </dgm:pt>
    <dgm:pt modelId="{AD820817-6BB4-46F9-A6E1-F2B4D1642E8E}">
      <dgm:prSet phldrT="[Text]" custT="1"/>
      <dgm:spPr/>
      <dgm:t>
        <a:bodyPr/>
        <a:lstStyle/>
        <a:p>
          <a:endParaRPr lang="en-US" sz="2000" dirty="0"/>
        </a:p>
      </dgm:t>
    </dgm:pt>
    <dgm:pt modelId="{307E517C-0333-43EE-B057-39EF1A2948D3}" type="parTrans" cxnId="{2CA89FBD-E886-446E-8465-1CF23A46CAB2}">
      <dgm:prSet/>
      <dgm:spPr/>
      <dgm:t>
        <a:bodyPr/>
        <a:lstStyle/>
        <a:p>
          <a:endParaRPr lang="en-US"/>
        </a:p>
      </dgm:t>
    </dgm:pt>
    <dgm:pt modelId="{F04FE422-E273-47AC-AE6C-48AFC4713208}" type="sibTrans" cxnId="{2CA89FBD-E886-446E-8465-1CF23A46CAB2}">
      <dgm:prSet/>
      <dgm:spPr/>
      <dgm:t>
        <a:bodyPr/>
        <a:lstStyle/>
        <a:p>
          <a:endParaRPr lang="en-US"/>
        </a:p>
      </dgm:t>
    </dgm:pt>
    <dgm:pt modelId="{B017FB2E-1D54-4C9F-843A-DA8AE6A2561A}" type="pres">
      <dgm:prSet presAssocID="{DCA5CA05-B1C3-404E-944D-5BA6FE8655C6}" presName="linearFlow" presStyleCnt="0">
        <dgm:presLayoutVars>
          <dgm:dir/>
          <dgm:animLvl val="lvl"/>
          <dgm:resizeHandles/>
        </dgm:presLayoutVars>
      </dgm:prSet>
      <dgm:spPr/>
      <dgm:t>
        <a:bodyPr/>
        <a:lstStyle/>
        <a:p>
          <a:endParaRPr lang="en-US"/>
        </a:p>
      </dgm:t>
    </dgm:pt>
    <dgm:pt modelId="{A49A02F6-9B05-4AE0-AD09-E6F363E79B3F}" type="pres">
      <dgm:prSet presAssocID="{AED0BA3F-6686-4425-BF05-DEEDFD4E74A8}" presName="compositeNode" presStyleCnt="0">
        <dgm:presLayoutVars>
          <dgm:bulletEnabled val="1"/>
        </dgm:presLayoutVars>
      </dgm:prSet>
      <dgm:spPr/>
      <dgm:t>
        <a:bodyPr/>
        <a:lstStyle/>
        <a:p>
          <a:endParaRPr lang="en-US"/>
        </a:p>
      </dgm:t>
    </dgm:pt>
    <dgm:pt modelId="{890E849E-F702-461D-8EC7-4EDD209A8084}" type="pres">
      <dgm:prSet presAssocID="{AED0BA3F-6686-4425-BF05-DEEDFD4E74A8}" presName="image" presStyleLbl="fgImgPlace1" presStyleIdx="0" presStyleCnt="3" custScaleX="179699" custScaleY="167248"/>
      <dgm:spPr>
        <a:blipFill rotWithShape="1">
          <a:blip xmlns:r="http://schemas.openxmlformats.org/officeDocument/2006/relationships" r:embed="rId1"/>
          <a:stretch>
            <a:fillRect/>
          </a:stretch>
        </a:blipFill>
      </dgm:spPr>
      <dgm:t>
        <a:bodyPr/>
        <a:lstStyle/>
        <a:p>
          <a:endParaRPr lang="en-US"/>
        </a:p>
      </dgm:t>
    </dgm:pt>
    <dgm:pt modelId="{BCB9B582-5AF8-47B4-BD80-3BF5360DB0B6}" type="pres">
      <dgm:prSet presAssocID="{AED0BA3F-6686-4425-BF05-DEEDFD4E74A8}" presName="childNode" presStyleLbl="node1" presStyleIdx="0" presStyleCnt="3" custLinFactNeighborX="6887" custLinFactNeighborY="5367">
        <dgm:presLayoutVars>
          <dgm:bulletEnabled val="1"/>
        </dgm:presLayoutVars>
      </dgm:prSet>
      <dgm:spPr/>
      <dgm:t>
        <a:bodyPr/>
        <a:lstStyle/>
        <a:p>
          <a:endParaRPr lang="en-US"/>
        </a:p>
      </dgm:t>
    </dgm:pt>
    <dgm:pt modelId="{DBF75C8E-4987-4AE6-A750-3ECA6EBB50D0}" type="pres">
      <dgm:prSet presAssocID="{AED0BA3F-6686-4425-BF05-DEEDFD4E74A8}" presName="parentNode" presStyleLbl="revTx" presStyleIdx="0" presStyleCnt="3" custLinFactNeighborX="53" custLinFactNeighborY="13415">
        <dgm:presLayoutVars>
          <dgm:chMax val="0"/>
          <dgm:bulletEnabled val="1"/>
        </dgm:presLayoutVars>
      </dgm:prSet>
      <dgm:spPr/>
      <dgm:t>
        <a:bodyPr/>
        <a:lstStyle/>
        <a:p>
          <a:endParaRPr lang="en-US"/>
        </a:p>
      </dgm:t>
    </dgm:pt>
    <dgm:pt modelId="{B8476F95-0A71-484F-B903-2F60BA06F711}" type="pres">
      <dgm:prSet presAssocID="{14961FC6-45F2-455F-98F9-45313BEC5DFA}" presName="sibTrans" presStyleCnt="0"/>
      <dgm:spPr/>
      <dgm:t>
        <a:bodyPr/>
        <a:lstStyle/>
        <a:p>
          <a:endParaRPr lang="en-US"/>
        </a:p>
      </dgm:t>
    </dgm:pt>
    <dgm:pt modelId="{CB715AA2-4F51-4317-B110-AA4909D5E58B}" type="pres">
      <dgm:prSet presAssocID="{ABFCC3DC-BEAD-4E24-9861-D98850CCE6C3}" presName="compositeNode" presStyleCnt="0">
        <dgm:presLayoutVars>
          <dgm:bulletEnabled val="1"/>
        </dgm:presLayoutVars>
      </dgm:prSet>
      <dgm:spPr/>
      <dgm:t>
        <a:bodyPr/>
        <a:lstStyle/>
        <a:p>
          <a:endParaRPr lang="en-US"/>
        </a:p>
      </dgm:t>
    </dgm:pt>
    <dgm:pt modelId="{4AC39CA8-6061-49FB-9266-A4F0B970B0FE}" type="pres">
      <dgm:prSet presAssocID="{ABFCC3DC-BEAD-4E24-9861-D98850CCE6C3}" presName="image" presStyleLbl="fgImgPlace1" presStyleIdx="1" presStyleCnt="3" custScaleX="155022" custScaleY="174914" custLinFactNeighborX="-4820" custLinFactNeighborY="-5199"/>
      <dgm:spPr>
        <a:blipFill rotWithShape="1">
          <a:blip xmlns:r="http://schemas.openxmlformats.org/officeDocument/2006/relationships" r:embed="rId2"/>
          <a:stretch>
            <a:fillRect/>
          </a:stretch>
        </a:blipFill>
      </dgm:spPr>
      <dgm:t>
        <a:bodyPr/>
        <a:lstStyle/>
        <a:p>
          <a:endParaRPr lang="en-US"/>
        </a:p>
      </dgm:t>
    </dgm:pt>
    <dgm:pt modelId="{E2241AAB-95D0-4424-847E-4357309E69B8}" type="pres">
      <dgm:prSet presAssocID="{ABFCC3DC-BEAD-4E24-9861-D98850CCE6C3}" presName="childNode" presStyleLbl="node1" presStyleIdx="1" presStyleCnt="3" custLinFactNeighborX="-1371" custLinFactNeighborY="5656">
        <dgm:presLayoutVars>
          <dgm:bulletEnabled val="1"/>
        </dgm:presLayoutVars>
      </dgm:prSet>
      <dgm:spPr/>
      <dgm:t>
        <a:bodyPr/>
        <a:lstStyle/>
        <a:p>
          <a:endParaRPr lang="en-US"/>
        </a:p>
      </dgm:t>
    </dgm:pt>
    <dgm:pt modelId="{59E46365-B71F-42F7-9B1C-4F08445C5DD3}" type="pres">
      <dgm:prSet presAssocID="{ABFCC3DC-BEAD-4E24-9861-D98850CCE6C3}" presName="parentNode" presStyleLbl="revTx" presStyleIdx="1" presStyleCnt="3" custLinFactNeighborX="-7602" custLinFactNeighborY="7198">
        <dgm:presLayoutVars>
          <dgm:chMax val="0"/>
          <dgm:bulletEnabled val="1"/>
        </dgm:presLayoutVars>
      </dgm:prSet>
      <dgm:spPr/>
      <dgm:t>
        <a:bodyPr/>
        <a:lstStyle/>
        <a:p>
          <a:endParaRPr lang="en-US"/>
        </a:p>
      </dgm:t>
    </dgm:pt>
    <dgm:pt modelId="{E08E6E5C-03EE-4E69-8198-7523B41AE95A}" type="pres">
      <dgm:prSet presAssocID="{2DBBFA80-286C-47F0-9BB8-35A61F7D9772}" presName="sibTrans" presStyleCnt="0"/>
      <dgm:spPr/>
      <dgm:t>
        <a:bodyPr/>
        <a:lstStyle/>
        <a:p>
          <a:endParaRPr lang="en-US"/>
        </a:p>
      </dgm:t>
    </dgm:pt>
    <dgm:pt modelId="{61880F79-EF1B-4287-B568-DEAB995940D9}" type="pres">
      <dgm:prSet presAssocID="{34754CC8-4DBB-4ACA-8CFD-94C1A8FBE8DA}" presName="compositeNode" presStyleCnt="0">
        <dgm:presLayoutVars>
          <dgm:bulletEnabled val="1"/>
        </dgm:presLayoutVars>
      </dgm:prSet>
      <dgm:spPr/>
      <dgm:t>
        <a:bodyPr/>
        <a:lstStyle/>
        <a:p>
          <a:endParaRPr lang="en-US"/>
        </a:p>
      </dgm:t>
    </dgm:pt>
    <dgm:pt modelId="{1AEFC22D-62A2-476A-A3CF-68C41BAA6A5A}" type="pres">
      <dgm:prSet presAssocID="{34754CC8-4DBB-4ACA-8CFD-94C1A8FBE8DA}" presName="image" presStyleLbl="fgImgPlace1" presStyleIdx="2" presStyleCnt="3" custScaleX="163700" custScaleY="142940"/>
      <dgm:spPr>
        <a:blipFill rotWithShape="1">
          <a:blip xmlns:r="http://schemas.openxmlformats.org/officeDocument/2006/relationships" r:embed="rId3"/>
          <a:stretch>
            <a:fillRect/>
          </a:stretch>
        </a:blipFill>
      </dgm:spPr>
      <dgm:t>
        <a:bodyPr/>
        <a:lstStyle/>
        <a:p>
          <a:endParaRPr lang="en-US"/>
        </a:p>
      </dgm:t>
    </dgm:pt>
    <dgm:pt modelId="{75EC6457-8E79-4342-B5FA-2C2C7528F609}" type="pres">
      <dgm:prSet presAssocID="{34754CC8-4DBB-4ACA-8CFD-94C1A8FBE8DA}" presName="childNode" presStyleLbl="node1" presStyleIdx="2" presStyleCnt="3" custLinFactNeighborX="-2086" custLinFactNeighborY="6206">
        <dgm:presLayoutVars>
          <dgm:bulletEnabled val="1"/>
        </dgm:presLayoutVars>
      </dgm:prSet>
      <dgm:spPr/>
      <dgm:t>
        <a:bodyPr/>
        <a:lstStyle/>
        <a:p>
          <a:endParaRPr lang="en-US"/>
        </a:p>
      </dgm:t>
    </dgm:pt>
    <dgm:pt modelId="{AE5945E8-F52F-4184-B1B1-A569E648DC8B}" type="pres">
      <dgm:prSet presAssocID="{34754CC8-4DBB-4ACA-8CFD-94C1A8FBE8DA}" presName="parentNode" presStyleLbl="revTx" presStyleIdx="2" presStyleCnt="3" custLinFactNeighborX="-7941" custLinFactNeighborY="6948">
        <dgm:presLayoutVars>
          <dgm:chMax val="0"/>
          <dgm:bulletEnabled val="1"/>
        </dgm:presLayoutVars>
      </dgm:prSet>
      <dgm:spPr/>
      <dgm:t>
        <a:bodyPr/>
        <a:lstStyle/>
        <a:p>
          <a:endParaRPr lang="en-US"/>
        </a:p>
      </dgm:t>
    </dgm:pt>
  </dgm:ptLst>
  <dgm:cxnLst>
    <dgm:cxn modelId="{2CA89FBD-E886-446E-8465-1CF23A46CAB2}" srcId="{AED0BA3F-6686-4425-BF05-DEEDFD4E74A8}" destId="{AD820817-6BB4-46F9-A6E1-F2B4D1642E8E}" srcOrd="0" destOrd="0" parTransId="{307E517C-0333-43EE-B057-39EF1A2948D3}" sibTransId="{F04FE422-E273-47AC-AE6C-48AFC4713208}"/>
    <dgm:cxn modelId="{7317D673-AE6F-C545-80F8-22370A859521}" type="presOf" srcId="{3B623C53-B8C8-48FD-85F1-3347F4BB0B34}" destId="{BCB9B582-5AF8-47B4-BD80-3BF5360DB0B6}" srcOrd="0" destOrd="2" presId="urn:microsoft.com/office/officeart/2005/8/layout/hList2#1"/>
    <dgm:cxn modelId="{4A232580-F429-E049-BE26-39AC20C45164}" type="presOf" srcId="{29FBD387-BE8B-42FE-891E-1A3FE114800A}" destId="{E2241AAB-95D0-4424-847E-4357309E69B8}" srcOrd="0" destOrd="0" presId="urn:microsoft.com/office/officeart/2005/8/layout/hList2#1"/>
    <dgm:cxn modelId="{F326F83C-C6EE-481F-BE30-71D7AE3A6F8B}" srcId="{DCA5CA05-B1C3-404E-944D-5BA6FE8655C6}" destId="{ABFCC3DC-BEAD-4E24-9861-D98850CCE6C3}" srcOrd="1" destOrd="0" parTransId="{0F954301-5DB9-4043-BE67-17615F928FB8}" sibTransId="{2DBBFA80-286C-47F0-9BB8-35A61F7D9772}"/>
    <dgm:cxn modelId="{D37EC860-6C41-2747-BDE7-0B4F46C04EDB}" type="presOf" srcId="{29A0CB83-0E1C-4175-8BD9-4CEF3A225724}" destId="{E2241AAB-95D0-4424-847E-4357309E69B8}" srcOrd="0" destOrd="1" presId="urn:microsoft.com/office/officeart/2005/8/layout/hList2#1"/>
    <dgm:cxn modelId="{9E874574-90E5-EB4C-81F2-FF16AF83A1F9}" type="presOf" srcId="{8CA293BC-D536-4723-BDAA-27369F4FB56D}" destId="{E2241AAB-95D0-4424-847E-4357309E69B8}" srcOrd="0" destOrd="3" presId="urn:microsoft.com/office/officeart/2005/8/layout/hList2#1"/>
    <dgm:cxn modelId="{0EE8C957-85B0-3C4E-A3D6-82E0E5A5721D}" type="presOf" srcId="{DA8BB7CA-BB06-44E2-81C4-1D6AEDE90463}" destId="{BCB9B582-5AF8-47B4-BD80-3BF5360DB0B6}" srcOrd="0" destOrd="3" presId="urn:microsoft.com/office/officeart/2005/8/layout/hList2#1"/>
    <dgm:cxn modelId="{7B00DCB2-5981-E047-8A56-184BD5A5D42C}" type="presOf" srcId="{18B8D099-3B64-423D-AACE-754D33F9CBEB}" destId="{75EC6457-8E79-4342-B5FA-2C2C7528F609}" srcOrd="0" destOrd="0" presId="urn:microsoft.com/office/officeart/2005/8/layout/hList2#1"/>
    <dgm:cxn modelId="{2A27647A-7679-2143-BC99-1FAB07AC016D}" type="presOf" srcId="{FD70B105-00CA-424A-8FE6-20C1273B1DF7}" destId="{75EC6457-8E79-4342-B5FA-2C2C7528F609}" srcOrd="0" destOrd="3" presId="urn:microsoft.com/office/officeart/2005/8/layout/hList2#1"/>
    <dgm:cxn modelId="{47CA236C-F35D-4A23-97B9-C2D45ABF8ABE}" srcId="{ABFCC3DC-BEAD-4E24-9861-D98850CCE6C3}" destId="{29FBD387-BE8B-42FE-891E-1A3FE114800A}" srcOrd="0" destOrd="0" parTransId="{826E63DA-DE3D-44CC-9EF1-B865C08E13D0}" sibTransId="{BB601893-4708-4171-B934-805FCD627F2B}"/>
    <dgm:cxn modelId="{324690E8-C4F1-C44F-9E11-7E6860BB9340}" type="presOf" srcId="{BFC42F57-F32B-42D1-A104-9D254622F88A}" destId="{75EC6457-8E79-4342-B5FA-2C2C7528F609}" srcOrd="0" destOrd="5" presId="urn:microsoft.com/office/officeart/2005/8/layout/hList2#1"/>
    <dgm:cxn modelId="{1CE03AC9-97CC-4AA1-80A8-18F8D0439DFB}" srcId="{ABFCC3DC-BEAD-4E24-9861-D98850CCE6C3}" destId="{8CA293BC-D536-4723-BDAA-27369F4FB56D}" srcOrd="3" destOrd="0" parTransId="{DEFC2B83-971C-43D2-807A-1D4662DEF18F}" sibTransId="{A52AE820-4F98-46EF-A509-AB19A16ACBFF}"/>
    <dgm:cxn modelId="{2C8B27CC-FDCE-2343-90AB-74D6444CAECA}" type="presOf" srcId="{01815245-10AC-43F4-A275-02800C1D6BE9}" destId="{75EC6457-8E79-4342-B5FA-2C2C7528F609}" srcOrd="0" destOrd="2" presId="urn:microsoft.com/office/officeart/2005/8/layout/hList2#1"/>
    <dgm:cxn modelId="{6349E693-8C45-4E87-B0C9-C6D7272415BF}" srcId="{DCA5CA05-B1C3-404E-944D-5BA6FE8655C6}" destId="{34754CC8-4DBB-4ACA-8CFD-94C1A8FBE8DA}" srcOrd="2" destOrd="0" parTransId="{81CC75B3-69F6-474E-929D-2333A36FD9E2}" sibTransId="{CD35DF7A-77B8-48CB-838E-60C91ADC7AE7}"/>
    <dgm:cxn modelId="{300E5477-DB29-644D-80C6-051BA69C7E9B}" type="presOf" srcId="{F6E152E5-3F1C-4F15-8668-2E09CF3F1EC6}" destId="{BCB9B582-5AF8-47B4-BD80-3BF5360DB0B6}" srcOrd="0" destOrd="4" presId="urn:microsoft.com/office/officeart/2005/8/layout/hList2#1"/>
    <dgm:cxn modelId="{24ACDB50-15D4-4827-BD96-179D0988EC6A}" srcId="{34754CC8-4DBB-4ACA-8CFD-94C1A8FBE8DA}" destId="{B34EE429-8A10-4081-845D-473C57E42F6C}" srcOrd="1" destOrd="0" parTransId="{CB799FA8-E720-4B9A-B654-1F3FF5650B29}" sibTransId="{390708CA-990F-421B-B5F9-8511E82B44F6}"/>
    <dgm:cxn modelId="{C7ACED4D-F351-8F46-BF72-21121103785B}" type="presOf" srcId="{3287AF79-AE25-4E59-8695-4049A942B0BA}" destId="{E2241AAB-95D0-4424-847E-4357309E69B8}" srcOrd="0" destOrd="2" presId="urn:microsoft.com/office/officeart/2005/8/layout/hList2#1"/>
    <dgm:cxn modelId="{056C1C3C-1890-0C42-971E-A8DF7378AA46}" type="presOf" srcId="{B34EE429-8A10-4081-845D-473C57E42F6C}" destId="{75EC6457-8E79-4342-B5FA-2C2C7528F609}" srcOrd="0" destOrd="1" presId="urn:microsoft.com/office/officeart/2005/8/layout/hList2#1"/>
    <dgm:cxn modelId="{0F37D15E-4EE7-43E9-A051-2E6338882772}" srcId="{AED0BA3F-6686-4425-BF05-DEEDFD4E74A8}" destId="{3B623C53-B8C8-48FD-85F1-3347F4BB0B34}" srcOrd="2" destOrd="0" parTransId="{88595CAB-B8DC-401F-89A8-8BB620DC8560}" sibTransId="{61D1FE56-8E3A-4318-A462-38D8FD8B22E3}"/>
    <dgm:cxn modelId="{049170A4-DB2D-FB4D-B644-5388077D0970}" type="presOf" srcId="{A7A466A7-0763-47FD-A6E4-6D6FE0E3A832}" destId="{BCB9B582-5AF8-47B4-BD80-3BF5360DB0B6}" srcOrd="0" destOrd="1" presId="urn:microsoft.com/office/officeart/2005/8/layout/hList2#1"/>
    <dgm:cxn modelId="{4566E862-B1D8-BD45-852E-50843E10EB4E}" type="presOf" srcId="{245566CE-CECF-439E-8752-8E4884D7DC32}" destId="{E2241AAB-95D0-4424-847E-4357309E69B8}" srcOrd="0" destOrd="4" presId="urn:microsoft.com/office/officeart/2005/8/layout/hList2#1"/>
    <dgm:cxn modelId="{9BB0CB6F-CE09-4567-960E-6B74A7838153}" srcId="{ABFCC3DC-BEAD-4E24-9861-D98850CCE6C3}" destId="{29A0CB83-0E1C-4175-8BD9-4CEF3A225724}" srcOrd="1" destOrd="0" parTransId="{665B8155-5B87-43C6-95D6-6B92C0B73389}" sibTransId="{30878B78-46EC-426A-852D-E29090101AA1}"/>
    <dgm:cxn modelId="{B695C8F7-7FB7-4057-80EC-AA6F0D3749A5}" srcId="{AED0BA3F-6686-4425-BF05-DEEDFD4E74A8}" destId="{DA8BB7CA-BB06-44E2-81C4-1D6AEDE90463}" srcOrd="3" destOrd="0" parTransId="{3ABEC960-0730-46BF-B813-1A5483948864}" sibTransId="{71CFE849-48E8-4169-A67E-6B37720F46D7}"/>
    <dgm:cxn modelId="{3984F595-98D4-ED4E-9F0E-08763ED650A3}" type="presOf" srcId="{ABFCC3DC-BEAD-4E24-9861-D98850CCE6C3}" destId="{59E46365-B71F-42F7-9B1C-4F08445C5DD3}" srcOrd="0" destOrd="0" presId="urn:microsoft.com/office/officeart/2005/8/layout/hList2#1"/>
    <dgm:cxn modelId="{86F4ABEA-896C-4E91-8A0C-BEF82C847812}" srcId="{34754CC8-4DBB-4ACA-8CFD-94C1A8FBE8DA}" destId="{5E1E0011-E5CD-41DA-BFFB-BB1F66030C48}" srcOrd="4" destOrd="0" parTransId="{F07D734C-C090-4261-B61C-112552F4E899}" sibTransId="{6048C6F4-3F87-4F6F-91C2-26DF461A405A}"/>
    <dgm:cxn modelId="{DB32EFCC-CD59-0547-8063-E2645CC844DB}" type="presOf" srcId="{DCA5CA05-B1C3-404E-944D-5BA6FE8655C6}" destId="{B017FB2E-1D54-4C9F-843A-DA8AE6A2561A}" srcOrd="0" destOrd="0" presId="urn:microsoft.com/office/officeart/2005/8/layout/hList2#1"/>
    <dgm:cxn modelId="{EFF87FD5-E7E2-44FF-82BC-4232E5620C13}" srcId="{34754CC8-4DBB-4ACA-8CFD-94C1A8FBE8DA}" destId="{BFC42F57-F32B-42D1-A104-9D254622F88A}" srcOrd="5" destOrd="0" parTransId="{B64A2A5B-0F79-4BB6-95D0-843BA9AF0471}" sibTransId="{99F56F6B-7A80-4CBF-99CB-6EC27BB972F2}"/>
    <dgm:cxn modelId="{D37B6118-30D6-44FF-B2B9-71A5168B16ED}" srcId="{34754CC8-4DBB-4ACA-8CFD-94C1A8FBE8DA}" destId="{FD70B105-00CA-424A-8FE6-20C1273B1DF7}" srcOrd="3" destOrd="0" parTransId="{C0FAC5E5-1A9A-45F4-8C1B-DCE8647043EF}" sibTransId="{73044C31-5AAF-4F84-92A6-8DAEF8BD7CE0}"/>
    <dgm:cxn modelId="{E32AAFFC-594A-46AC-A11F-62F8520028BC}" srcId="{ABFCC3DC-BEAD-4E24-9861-D98850CCE6C3}" destId="{3287AF79-AE25-4E59-8695-4049A942B0BA}" srcOrd="2" destOrd="0" parTransId="{BE8DEC0B-B0F4-446A-907A-1923D382F17E}" sibTransId="{53C84E55-3C9E-40CC-935D-49798F6A4235}"/>
    <dgm:cxn modelId="{07C1A30E-B44A-8148-A95C-77B8117DD9C9}" type="presOf" srcId="{34754CC8-4DBB-4ACA-8CFD-94C1A8FBE8DA}" destId="{AE5945E8-F52F-4184-B1B1-A569E648DC8B}" srcOrd="0" destOrd="0" presId="urn:microsoft.com/office/officeart/2005/8/layout/hList2#1"/>
    <dgm:cxn modelId="{94A973DE-2BF7-4CD6-8939-18E6DD07039C}" srcId="{AED0BA3F-6686-4425-BF05-DEEDFD4E74A8}" destId="{F6E152E5-3F1C-4F15-8668-2E09CF3F1EC6}" srcOrd="4" destOrd="0" parTransId="{5FA40BC5-E3B5-4141-A303-C96D53B40C6E}" sibTransId="{88FE9997-3B98-429A-A45E-F3E4880EB305}"/>
    <dgm:cxn modelId="{D9BD2ADF-B951-4B81-A574-E2998355BC8E}" srcId="{AED0BA3F-6686-4425-BF05-DEEDFD4E74A8}" destId="{A7A466A7-0763-47FD-A6E4-6D6FE0E3A832}" srcOrd="1" destOrd="0" parTransId="{86576CEF-4CB8-42CE-9B4D-105038CC3EB9}" sibTransId="{6F995E87-1390-440C-B1D4-60F953485E14}"/>
    <dgm:cxn modelId="{5B31FC80-FCFF-4359-940B-EDF8F8C85819}" srcId="{34754CC8-4DBB-4ACA-8CFD-94C1A8FBE8DA}" destId="{01815245-10AC-43F4-A275-02800C1D6BE9}" srcOrd="2" destOrd="0" parTransId="{72D7EFB9-F97E-40B5-8C35-0BB5A14F99E2}" sibTransId="{706C5A12-1297-41CB-B713-8FC758A28E54}"/>
    <dgm:cxn modelId="{F6C6A52B-0FED-40ED-BD1B-19DD952C6509}" srcId="{ABFCC3DC-BEAD-4E24-9861-D98850CCE6C3}" destId="{245566CE-CECF-439E-8752-8E4884D7DC32}" srcOrd="4" destOrd="0" parTransId="{71F95743-0377-46D8-9AFA-88FE9E4F00DC}" sibTransId="{D436F2E9-97FB-42C5-833F-884B429A08F6}"/>
    <dgm:cxn modelId="{6008F76D-E135-554E-B25A-AFA0872CB604}" type="presOf" srcId="{AD820817-6BB4-46F9-A6E1-F2B4D1642E8E}" destId="{BCB9B582-5AF8-47B4-BD80-3BF5360DB0B6}" srcOrd="0" destOrd="0" presId="urn:microsoft.com/office/officeart/2005/8/layout/hList2#1"/>
    <dgm:cxn modelId="{453E027D-3F60-4644-B7FC-859CA627EB54}" srcId="{34754CC8-4DBB-4ACA-8CFD-94C1A8FBE8DA}" destId="{18B8D099-3B64-423D-AACE-754D33F9CBEB}" srcOrd="0" destOrd="0" parTransId="{A0FF128B-D57A-4259-AB68-2AF10929570C}" sibTransId="{B87528E1-CD60-46C0-8AE7-4FC417B6F717}"/>
    <dgm:cxn modelId="{0E96F6E4-1464-6D4F-BE0E-3627DE7C77AB}" type="presOf" srcId="{AED0BA3F-6686-4425-BF05-DEEDFD4E74A8}" destId="{DBF75C8E-4987-4AE6-A750-3ECA6EBB50D0}" srcOrd="0" destOrd="0" presId="urn:microsoft.com/office/officeart/2005/8/layout/hList2#1"/>
    <dgm:cxn modelId="{818E31CF-0F6B-844C-8510-64196B992F64}" type="presOf" srcId="{5E1E0011-E5CD-41DA-BFFB-BB1F66030C48}" destId="{75EC6457-8E79-4342-B5FA-2C2C7528F609}" srcOrd="0" destOrd="4" presId="urn:microsoft.com/office/officeart/2005/8/layout/hList2#1"/>
    <dgm:cxn modelId="{25100B1E-A5E9-48C2-B258-40792F712625}" srcId="{DCA5CA05-B1C3-404E-944D-5BA6FE8655C6}" destId="{AED0BA3F-6686-4425-BF05-DEEDFD4E74A8}" srcOrd="0" destOrd="0" parTransId="{75DB393B-8898-4D8E-A5CE-6A0B254B20EB}" sibTransId="{14961FC6-45F2-455F-98F9-45313BEC5DFA}"/>
    <dgm:cxn modelId="{34D7D74D-B943-304A-B346-3A4F48B7B38D}" type="presParOf" srcId="{B017FB2E-1D54-4C9F-843A-DA8AE6A2561A}" destId="{A49A02F6-9B05-4AE0-AD09-E6F363E79B3F}" srcOrd="0" destOrd="0" presId="urn:microsoft.com/office/officeart/2005/8/layout/hList2#1"/>
    <dgm:cxn modelId="{5187180F-A26C-0648-BE24-CCCC277B80ED}" type="presParOf" srcId="{A49A02F6-9B05-4AE0-AD09-E6F363E79B3F}" destId="{890E849E-F702-461D-8EC7-4EDD209A8084}" srcOrd="0" destOrd="0" presId="urn:microsoft.com/office/officeart/2005/8/layout/hList2#1"/>
    <dgm:cxn modelId="{EB5A2B1C-5855-A54B-A4D8-135C545DB072}" type="presParOf" srcId="{A49A02F6-9B05-4AE0-AD09-E6F363E79B3F}" destId="{BCB9B582-5AF8-47B4-BD80-3BF5360DB0B6}" srcOrd="1" destOrd="0" presId="urn:microsoft.com/office/officeart/2005/8/layout/hList2#1"/>
    <dgm:cxn modelId="{10DAA6A1-7632-FE46-AFE3-2E1C2C9C1FF1}" type="presParOf" srcId="{A49A02F6-9B05-4AE0-AD09-E6F363E79B3F}" destId="{DBF75C8E-4987-4AE6-A750-3ECA6EBB50D0}" srcOrd="2" destOrd="0" presId="urn:microsoft.com/office/officeart/2005/8/layout/hList2#1"/>
    <dgm:cxn modelId="{32DBBF63-DC19-5441-8F12-AA62752CD304}" type="presParOf" srcId="{B017FB2E-1D54-4C9F-843A-DA8AE6A2561A}" destId="{B8476F95-0A71-484F-B903-2F60BA06F711}" srcOrd="1" destOrd="0" presId="urn:microsoft.com/office/officeart/2005/8/layout/hList2#1"/>
    <dgm:cxn modelId="{E24A7453-B2AE-3D40-8288-DFB9467E485C}" type="presParOf" srcId="{B017FB2E-1D54-4C9F-843A-DA8AE6A2561A}" destId="{CB715AA2-4F51-4317-B110-AA4909D5E58B}" srcOrd="2" destOrd="0" presId="urn:microsoft.com/office/officeart/2005/8/layout/hList2#1"/>
    <dgm:cxn modelId="{7907A80C-FEB0-734D-821A-49763B9D529F}" type="presParOf" srcId="{CB715AA2-4F51-4317-B110-AA4909D5E58B}" destId="{4AC39CA8-6061-49FB-9266-A4F0B970B0FE}" srcOrd="0" destOrd="0" presId="urn:microsoft.com/office/officeart/2005/8/layout/hList2#1"/>
    <dgm:cxn modelId="{5439BB0F-D1EF-3547-9EF4-49B7EBFF70F1}" type="presParOf" srcId="{CB715AA2-4F51-4317-B110-AA4909D5E58B}" destId="{E2241AAB-95D0-4424-847E-4357309E69B8}" srcOrd="1" destOrd="0" presId="urn:microsoft.com/office/officeart/2005/8/layout/hList2#1"/>
    <dgm:cxn modelId="{3D5F4FC3-EC91-E24E-B3B9-522E59F3AF04}" type="presParOf" srcId="{CB715AA2-4F51-4317-B110-AA4909D5E58B}" destId="{59E46365-B71F-42F7-9B1C-4F08445C5DD3}" srcOrd="2" destOrd="0" presId="urn:microsoft.com/office/officeart/2005/8/layout/hList2#1"/>
    <dgm:cxn modelId="{CAE33B75-A5DB-2045-8707-002DD1834BB9}" type="presParOf" srcId="{B017FB2E-1D54-4C9F-843A-DA8AE6A2561A}" destId="{E08E6E5C-03EE-4E69-8198-7523B41AE95A}" srcOrd="3" destOrd="0" presId="urn:microsoft.com/office/officeart/2005/8/layout/hList2#1"/>
    <dgm:cxn modelId="{66D06A15-9F61-5649-A17F-A0EAD5E907ED}" type="presParOf" srcId="{B017FB2E-1D54-4C9F-843A-DA8AE6A2561A}" destId="{61880F79-EF1B-4287-B568-DEAB995940D9}" srcOrd="4" destOrd="0" presId="urn:microsoft.com/office/officeart/2005/8/layout/hList2#1"/>
    <dgm:cxn modelId="{51F5A840-6570-ED4B-93BE-67201E176C23}" type="presParOf" srcId="{61880F79-EF1B-4287-B568-DEAB995940D9}" destId="{1AEFC22D-62A2-476A-A3CF-68C41BAA6A5A}" srcOrd="0" destOrd="0" presId="urn:microsoft.com/office/officeart/2005/8/layout/hList2#1"/>
    <dgm:cxn modelId="{2D032C6A-CB1E-A34C-91B6-8540F942AC39}" type="presParOf" srcId="{61880F79-EF1B-4287-B568-DEAB995940D9}" destId="{75EC6457-8E79-4342-B5FA-2C2C7528F609}" srcOrd="1" destOrd="0" presId="urn:microsoft.com/office/officeart/2005/8/layout/hList2#1"/>
    <dgm:cxn modelId="{A14DEF97-8447-834E-93B9-EC1E115F762B}" type="presParOf" srcId="{61880F79-EF1B-4287-B568-DEAB995940D9}" destId="{AE5945E8-F52F-4184-B1B1-A569E648DC8B}" srcOrd="2" destOrd="0" presId="urn:microsoft.com/office/officeart/2005/8/layout/hList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F75C8E-4987-4AE6-A750-3ECA6EBB50D0}">
      <dsp:nvSpPr>
        <dsp:cNvPr id="0" name=""/>
        <dsp:cNvSpPr/>
      </dsp:nvSpPr>
      <dsp:spPr>
        <a:xfrm rot="16200000">
          <a:off x="-1681596" y="3095871"/>
          <a:ext cx="4203756" cy="383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8106" bIns="0" numCol="1" spcCol="1270" anchor="t" anchorCtr="0">
          <a:noAutofit/>
        </a:bodyPr>
        <a:lstStyle/>
        <a:p>
          <a:pPr lvl="0" algn="ctr" defTabSz="1200150">
            <a:lnSpc>
              <a:spcPct val="90000"/>
            </a:lnSpc>
            <a:spcBef>
              <a:spcPct val="0"/>
            </a:spcBef>
            <a:spcAft>
              <a:spcPct val="35000"/>
            </a:spcAft>
          </a:pPr>
          <a:r>
            <a:rPr lang="en-US" sz="2700" kern="1200" dirty="0" smtClean="0">
              <a:effectLst>
                <a:outerShdw blurRad="38100" dist="38100" dir="2700000" algn="tl">
                  <a:srgbClr val="000000">
                    <a:alpha val="43137"/>
                  </a:srgbClr>
                </a:outerShdw>
              </a:effectLst>
            </a:rPr>
            <a:t>Individual Outcomes</a:t>
          </a:r>
          <a:endParaRPr lang="en-US" sz="2700" kern="1200" dirty="0">
            <a:effectLst>
              <a:outerShdw blurRad="38100" dist="38100" dir="2700000" algn="tl">
                <a:srgbClr val="000000">
                  <a:alpha val="43137"/>
                </a:srgbClr>
              </a:outerShdw>
            </a:effectLst>
          </a:endParaRPr>
        </a:p>
      </dsp:txBody>
      <dsp:txXfrm>
        <a:off x="-1681596" y="3095871"/>
        <a:ext cx="4203756" cy="383364"/>
      </dsp:txXfrm>
    </dsp:sp>
    <dsp:sp modelId="{BCB9B582-5AF8-47B4-BD80-3BF5360DB0B6}">
      <dsp:nvSpPr>
        <dsp:cNvPr id="0" name=""/>
        <dsp:cNvSpPr/>
      </dsp:nvSpPr>
      <dsp:spPr>
        <a:xfrm>
          <a:off x="743272" y="1185675"/>
          <a:ext cx="1909563" cy="4203756"/>
        </a:xfrm>
        <a:prstGeom prst="rect">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338106" rIns="142240" bIns="142240" numCol="1" spcCol="1270" anchor="t" anchorCtr="0">
          <a:noAutofit/>
        </a:bodyPr>
        <a:lstStyle/>
        <a:p>
          <a:pPr marL="228600" lvl="1"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r>
            <a:rPr lang="en-US" sz="2000" kern="1200" dirty="0" smtClean="0">
              <a:solidFill>
                <a:schemeClr val="tx1"/>
              </a:solidFill>
              <a:latin typeface="Corbel" pitchFamily="34" charset="0"/>
            </a:rPr>
            <a:t>Employment</a:t>
          </a:r>
          <a:endParaRPr lang="en-US" sz="2000" kern="1200" dirty="0">
            <a:solidFill>
              <a:schemeClr val="tx1"/>
            </a:solidFill>
            <a:latin typeface="Corbel" pitchFamily="34" charset="0"/>
          </a:endParaRPr>
        </a:p>
        <a:p>
          <a:pPr marL="228600" lvl="1" indent="-228600" algn="l" defTabSz="889000">
            <a:lnSpc>
              <a:spcPct val="90000"/>
            </a:lnSpc>
            <a:spcBef>
              <a:spcPct val="0"/>
            </a:spcBef>
            <a:spcAft>
              <a:spcPct val="15000"/>
            </a:spcAft>
            <a:buChar char="••"/>
          </a:pPr>
          <a:r>
            <a:rPr lang="en-US" sz="2000" kern="1200" dirty="0" smtClean="0">
              <a:solidFill>
                <a:schemeClr val="tx1"/>
              </a:solidFill>
              <a:latin typeface="Corbel" pitchFamily="34" charset="0"/>
            </a:rPr>
            <a:t>Community Participation</a:t>
          </a:r>
          <a:endParaRPr lang="en-US" sz="2000" kern="1200" dirty="0">
            <a:solidFill>
              <a:schemeClr val="tx1"/>
            </a:solidFill>
            <a:latin typeface="Corbel" pitchFamily="34" charset="0"/>
          </a:endParaRPr>
        </a:p>
        <a:p>
          <a:pPr marL="228600" lvl="1" indent="-228600" algn="l" defTabSz="889000">
            <a:lnSpc>
              <a:spcPct val="90000"/>
            </a:lnSpc>
            <a:spcBef>
              <a:spcPct val="0"/>
            </a:spcBef>
            <a:spcAft>
              <a:spcPct val="15000"/>
            </a:spcAft>
            <a:buChar char="••"/>
          </a:pPr>
          <a:r>
            <a:rPr lang="en-US" sz="2000" kern="1200" dirty="0" smtClean="0">
              <a:solidFill>
                <a:schemeClr val="tx1"/>
              </a:solidFill>
              <a:latin typeface="Corbel" pitchFamily="34" charset="0"/>
            </a:rPr>
            <a:t>Choice &amp; Decision making</a:t>
          </a:r>
          <a:endParaRPr lang="en-US" sz="2000" kern="1200" dirty="0">
            <a:solidFill>
              <a:schemeClr val="tx1"/>
            </a:solidFill>
            <a:latin typeface="Corbel" pitchFamily="34" charset="0"/>
          </a:endParaRPr>
        </a:p>
        <a:p>
          <a:pPr marL="228600" lvl="1" indent="-228600" algn="l" defTabSz="889000">
            <a:lnSpc>
              <a:spcPct val="90000"/>
            </a:lnSpc>
            <a:spcBef>
              <a:spcPct val="0"/>
            </a:spcBef>
            <a:spcAft>
              <a:spcPct val="15000"/>
            </a:spcAft>
            <a:buChar char="••"/>
          </a:pPr>
          <a:r>
            <a:rPr lang="en-US" sz="2000" kern="1200" dirty="0" smtClean="0">
              <a:solidFill>
                <a:schemeClr val="tx1"/>
              </a:solidFill>
              <a:latin typeface="Corbel" pitchFamily="34" charset="0"/>
            </a:rPr>
            <a:t>Personal </a:t>
          </a:r>
          <a:r>
            <a:rPr lang="en-US" sz="1800" kern="1200" dirty="0" smtClean="0">
              <a:solidFill>
                <a:schemeClr val="tx1"/>
              </a:solidFill>
              <a:latin typeface="Corbel" pitchFamily="34" charset="0"/>
            </a:rPr>
            <a:t>Relationships</a:t>
          </a:r>
          <a:endParaRPr lang="en-US" sz="1800" kern="1200" dirty="0">
            <a:solidFill>
              <a:schemeClr val="tx1"/>
            </a:solidFill>
            <a:latin typeface="Corbel" pitchFamily="34" charset="0"/>
          </a:endParaRPr>
        </a:p>
      </dsp:txBody>
      <dsp:txXfrm>
        <a:off x="743272" y="1185675"/>
        <a:ext cx="1909563" cy="4203756"/>
      </dsp:txXfrm>
    </dsp:sp>
    <dsp:sp modelId="{890E849E-F702-461D-8EC7-4EDD209A8084}">
      <dsp:nvSpPr>
        <dsp:cNvPr id="0" name=""/>
        <dsp:cNvSpPr/>
      </dsp:nvSpPr>
      <dsp:spPr>
        <a:xfrm>
          <a:off x="-77141" y="196219"/>
          <a:ext cx="1377805" cy="1282339"/>
        </a:xfrm>
        <a:prstGeom prst="rect">
          <a:avLst/>
        </a:prstGeom>
        <a:blipFill rotWithShape="1">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59E46365-B71F-42F7-9B1C-4F08445C5DD3}">
      <dsp:nvSpPr>
        <dsp:cNvPr id="0" name=""/>
        <dsp:cNvSpPr/>
      </dsp:nvSpPr>
      <dsp:spPr>
        <a:xfrm rot="16200000">
          <a:off x="1279431" y="3095871"/>
          <a:ext cx="4203756" cy="383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8106" bIns="0" numCol="1" spcCol="1270" anchor="t" anchorCtr="0">
          <a:noAutofit/>
        </a:bodyPr>
        <a:lstStyle/>
        <a:p>
          <a:pPr lvl="0" algn="ctr" defTabSz="1200150">
            <a:lnSpc>
              <a:spcPct val="90000"/>
            </a:lnSpc>
            <a:spcBef>
              <a:spcPct val="0"/>
            </a:spcBef>
            <a:spcAft>
              <a:spcPct val="35000"/>
            </a:spcAft>
          </a:pPr>
          <a:r>
            <a:rPr lang="en-US" sz="2700" kern="1200" dirty="0" smtClean="0">
              <a:effectLst>
                <a:outerShdw blurRad="38100" dist="38100" dir="2700000" algn="tl">
                  <a:srgbClr val="000000">
                    <a:alpha val="43137"/>
                  </a:srgbClr>
                </a:outerShdw>
              </a:effectLst>
            </a:rPr>
            <a:t>Family Outcomes</a:t>
          </a:r>
          <a:endParaRPr lang="en-US" sz="2700" kern="1200" dirty="0">
            <a:effectLst>
              <a:outerShdw blurRad="38100" dist="38100" dir="2700000" algn="tl">
                <a:srgbClr val="000000">
                  <a:alpha val="43137"/>
                </a:srgbClr>
              </a:outerShdw>
            </a:effectLst>
          </a:endParaRPr>
        </a:p>
      </dsp:txBody>
      <dsp:txXfrm>
        <a:off x="1279431" y="3095871"/>
        <a:ext cx="4203756" cy="383364"/>
      </dsp:txXfrm>
    </dsp:sp>
    <dsp:sp modelId="{E2241AAB-95D0-4424-847E-4357309E69B8}">
      <dsp:nvSpPr>
        <dsp:cNvPr id="0" name=""/>
        <dsp:cNvSpPr/>
      </dsp:nvSpPr>
      <dsp:spPr>
        <a:xfrm>
          <a:off x="3575955" y="1185675"/>
          <a:ext cx="1909563" cy="4203756"/>
        </a:xfrm>
        <a:prstGeom prst="rect">
          <a:avLst/>
        </a:prstGeom>
        <a:gradFill rotWithShape="0">
          <a:gsLst>
            <a:gs pos="0">
              <a:schemeClr val="accent5">
                <a:hueOff val="-4966938"/>
                <a:satOff val="19906"/>
                <a:lumOff val="4314"/>
                <a:alphaOff val="0"/>
                <a:tint val="100000"/>
                <a:shade val="100000"/>
                <a:satMod val="130000"/>
              </a:schemeClr>
            </a:gs>
            <a:gs pos="100000">
              <a:schemeClr val="accent5">
                <a:hueOff val="-4966938"/>
                <a:satOff val="19906"/>
                <a:lumOff val="4314"/>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338106" rIns="142240"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solidFill>
                <a:srgbClr val="000000"/>
              </a:solidFill>
              <a:latin typeface="Corbel" pitchFamily="34" charset="0"/>
            </a:rPr>
            <a:t>Choice and Control</a:t>
          </a:r>
          <a:endParaRPr lang="en-US" sz="2000" kern="1200" dirty="0">
            <a:solidFill>
              <a:srgbClr val="000000"/>
            </a:solidFill>
            <a:latin typeface="Corbel" pitchFamily="34" charset="0"/>
          </a:endParaRPr>
        </a:p>
        <a:p>
          <a:pPr marL="228600" lvl="1" indent="-228600" algn="l" defTabSz="889000">
            <a:lnSpc>
              <a:spcPct val="90000"/>
            </a:lnSpc>
            <a:spcBef>
              <a:spcPct val="0"/>
            </a:spcBef>
            <a:spcAft>
              <a:spcPct val="15000"/>
            </a:spcAft>
            <a:buChar char="••"/>
          </a:pPr>
          <a:r>
            <a:rPr lang="en-US" sz="2000" kern="1200" dirty="0" smtClean="0">
              <a:solidFill>
                <a:srgbClr val="000000"/>
              </a:solidFill>
              <a:latin typeface="Corbel" pitchFamily="34" charset="0"/>
            </a:rPr>
            <a:t>Family Involvement</a:t>
          </a:r>
          <a:endParaRPr lang="en-US" sz="2000" kern="1200" dirty="0">
            <a:solidFill>
              <a:srgbClr val="000000"/>
            </a:solidFill>
            <a:latin typeface="Corbel" pitchFamily="34" charset="0"/>
          </a:endParaRPr>
        </a:p>
        <a:p>
          <a:pPr marL="228600" lvl="1" indent="-228600" algn="l" defTabSz="889000">
            <a:lnSpc>
              <a:spcPct val="90000"/>
            </a:lnSpc>
            <a:spcBef>
              <a:spcPct val="0"/>
            </a:spcBef>
            <a:spcAft>
              <a:spcPct val="15000"/>
            </a:spcAft>
            <a:buChar char="••"/>
          </a:pPr>
          <a:r>
            <a:rPr lang="en-US" sz="2000" kern="1200" dirty="0" smtClean="0">
              <a:solidFill>
                <a:srgbClr val="000000"/>
              </a:solidFill>
              <a:latin typeface="Corbel" pitchFamily="34" charset="0"/>
            </a:rPr>
            <a:t>Information &amp; Planning</a:t>
          </a:r>
          <a:endParaRPr lang="en-US" sz="2000" kern="1200" dirty="0">
            <a:solidFill>
              <a:srgbClr val="000000"/>
            </a:solidFill>
            <a:latin typeface="Corbel" pitchFamily="34" charset="0"/>
          </a:endParaRPr>
        </a:p>
        <a:p>
          <a:pPr marL="228600" lvl="1" indent="-228600" algn="l" defTabSz="889000">
            <a:lnSpc>
              <a:spcPct val="90000"/>
            </a:lnSpc>
            <a:spcBef>
              <a:spcPct val="0"/>
            </a:spcBef>
            <a:spcAft>
              <a:spcPct val="15000"/>
            </a:spcAft>
            <a:buChar char="••"/>
          </a:pPr>
          <a:r>
            <a:rPr lang="en-US" sz="2000" kern="1200" dirty="0" smtClean="0">
              <a:solidFill>
                <a:srgbClr val="000000"/>
              </a:solidFill>
              <a:latin typeface="Corbel" pitchFamily="34" charset="0"/>
            </a:rPr>
            <a:t>Access, community connections</a:t>
          </a:r>
          <a:endParaRPr lang="en-US" sz="2000" kern="1200" dirty="0">
            <a:solidFill>
              <a:srgbClr val="000000"/>
            </a:solidFill>
            <a:latin typeface="Corbel" pitchFamily="34" charset="0"/>
          </a:endParaRPr>
        </a:p>
        <a:p>
          <a:pPr marL="228600" lvl="1" indent="-228600" algn="l" defTabSz="889000">
            <a:lnSpc>
              <a:spcPct val="90000"/>
            </a:lnSpc>
            <a:spcBef>
              <a:spcPct val="0"/>
            </a:spcBef>
            <a:spcAft>
              <a:spcPct val="15000"/>
            </a:spcAft>
            <a:buChar char="••"/>
          </a:pPr>
          <a:r>
            <a:rPr lang="en-US" sz="2000" kern="1200" dirty="0" smtClean="0">
              <a:solidFill>
                <a:srgbClr val="000000"/>
              </a:solidFill>
              <a:latin typeface="Corbel" pitchFamily="34" charset="0"/>
            </a:rPr>
            <a:t>Response</a:t>
          </a:r>
          <a:endParaRPr lang="en-US" sz="2000" kern="1200" dirty="0">
            <a:solidFill>
              <a:srgbClr val="000000"/>
            </a:solidFill>
            <a:latin typeface="Corbel" pitchFamily="34" charset="0"/>
          </a:endParaRPr>
        </a:p>
      </dsp:txBody>
      <dsp:txXfrm>
        <a:off x="3575955" y="1185675"/>
        <a:ext cx="1909563" cy="4203756"/>
      </dsp:txXfrm>
    </dsp:sp>
    <dsp:sp modelId="{4AC39CA8-6061-49FB-9266-A4F0B970B0FE}">
      <dsp:nvSpPr>
        <dsp:cNvPr id="0" name=""/>
        <dsp:cNvSpPr/>
      </dsp:nvSpPr>
      <dsp:spPr>
        <a:xfrm>
          <a:off x="2970879" y="156357"/>
          <a:ext cx="1188599" cy="1341117"/>
        </a:xfrm>
        <a:prstGeom prst="rect">
          <a:avLst/>
        </a:prstGeom>
        <a:blipFill rotWithShape="1">
          <a:blip xmlns:r="http://schemas.openxmlformats.org/officeDocument/2006/relationships" r:embed="rId2"/>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AE5945E8-F52F-4184-B1B1-A569E648DC8B}">
      <dsp:nvSpPr>
        <dsp:cNvPr id="0" name=""/>
        <dsp:cNvSpPr/>
      </dsp:nvSpPr>
      <dsp:spPr>
        <a:xfrm rot="16200000">
          <a:off x="4301774" y="3069151"/>
          <a:ext cx="4203756" cy="383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8106" bIns="0" numCol="1" spcCol="1270" anchor="t" anchorCtr="0">
          <a:noAutofit/>
        </a:bodyPr>
        <a:lstStyle/>
        <a:p>
          <a:pPr lvl="0" algn="r" defTabSz="1200150">
            <a:lnSpc>
              <a:spcPct val="90000"/>
            </a:lnSpc>
            <a:spcBef>
              <a:spcPct val="0"/>
            </a:spcBef>
            <a:spcAft>
              <a:spcPct val="35000"/>
            </a:spcAft>
          </a:pPr>
          <a:r>
            <a:rPr lang="en-US" sz="2700" kern="1200" dirty="0" smtClean="0">
              <a:effectLst>
                <a:outerShdw blurRad="38100" dist="38100" dir="2700000" algn="tl">
                  <a:srgbClr val="000000">
                    <a:alpha val="43137"/>
                  </a:srgbClr>
                </a:outerShdw>
              </a:effectLst>
            </a:rPr>
            <a:t>Health, Welfare, System</a:t>
          </a:r>
          <a:endParaRPr lang="en-US" sz="2700" kern="1200" dirty="0">
            <a:effectLst>
              <a:outerShdw blurRad="38100" dist="38100" dir="2700000" algn="tl">
                <a:srgbClr val="000000">
                  <a:alpha val="43137"/>
                </a:srgbClr>
              </a:outerShdw>
            </a:effectLst>
          </a:endParaRPr>
        </a:p>
      </dsp:txBody>
      <dsp:txXfrm>
        <a:off x="4301774" y="3069151"/>
        <a:ext cx="4203756" cy="383364"/>
      </dsp:txXfrm>
    </dsp:sp>
    <dsp:sp modelId="{75EC6457-8E79-4342-B5FA-2C2C7528F609}">
      <dsp:nvSpPr>
        <dsp:cNvPr id="0" name=""/>
        <dsp:cNvSpPr/>
      </dsp:nvSpPr>
      <dsp:spPr>
        <a:xfrm>
          <a:off x="6585944" y="1127763"/>
          <a:ext cx="1909563" cy="4203756"/>
        </a:xfrm>
        <a:prstGeom prst="rect">
          <a:avLst/>
        </a:prstGeom>
        <a:gradFill rotWithShape="0">
          <a:gsLst>
            <a:gs pos="0">
              <a:schemeClr val="accent5">
                <a:hueOff val="-9933876"/>
                <a:satOff val="39811"/>
                <a:lumOff val="8628"/>
                <a:alphaOff val="0"/>
                <a:tint val="100000"/>
                <a:shade val="100000"/>
                <a:satMod val="130000"/>
              </a:schemeClr>
            </a:gs>
            <a:gs pos="100000">
              <a:schemeClr val="accent5">
                <a:hueOff val="-9933876"/>
                <a:satOff val="39811"/>
                <a:lumOff val="8628"/>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338106" rIns="170688" bIns="170688"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solidFill>
                <a:srgbClr val="000000"/>
              </a:solidFill>
              <a:latin typeface="Corbel" pitchFamily="34" charset="0"/>
            </a:rPr>
            <a:t>Health and  Welfare</a:t>
          </a:r>
          <a:endParaRPr lang="en-US" sz="1900" kern="1200" dirty="0">
            <a:solidFill>
              <a:srgbClr val="000000"/>
            </a:solidFill>
            <a:latin typeface="Corbel" pitchFamily="34" charset="0"/>
          </a:endParaRPr>
        </a:p>
        <a:p>
          <a:pPr marL="171450" lvl="1" indent="-171450" algn="l" defTabSz="844550">
            <a:lnSpc>
              <a:spcPct val="90000"/>
            </a:lnSpc>
            <a:spcBef>
              <a:spcPct val="0"/>
            </a:spcBef>
            <a:spcAft>
              <a:spcPct val="15000"/>
            </a:spcAft>
            <a:buChar char="••"/>
          </a:pPr>
          <a:r>
            <a:rPr lang="en-US" sz="1900" kern="1200" dirty="0" smtClean="0">
              <a:solidFill>
                <a:srgbClr val="000000"/>
              </a:solidFill>
              <a:latin typeface="Corbel" pitchFamily="34" charset="0"/>
            </a:rPr>
            <a:t>Respect for Rights</a:t>
          </a:r>
          <a:endParaRPr lang="en-US" sz="1900" kern="1200" dirty="0">
            <a:solidFill>
              <a:srgbClr val="000000"/>
            </a:solidFill>
            <a:latin typeface="Corbel" pitchFamily="34" charset="0"/>
          </a:endParaRPr>
        </a:p>
        <a:p>
          <a:pPr marL="171450" lvl="1" indent="-171450" algn="l" defTabSz="844550">
            <a:lnSpc>
              <a:spcPct val="90000"/>
            </a:lnSpc>
            <a:spcBef>
              <a:spcPct val="0"/>
            </a:spcBef>
            <a:spcAft>
              <a:spcPct val="15000"/>
            </a:spcAft>
            <a:buChar char="••"/>
          </a:pPr>
          <a:r>
            <a:rPr lang="en-US" sz="1900" kern="1200" dirty="0" smtClean="0">
              <a:solidFill>
                <a:srgbClr val="000000"/>
              </a:solidFill>
              <a:latin typeface="Corbel" pitchFamily="34" charset="0"/>
            </a:rPr>
            <a:t>Medications</a:t>
          </a:r>
          <a:endParaRPr lang="en-US" sz="1900" kern="1200" dirty="0">
            <a:solidFill>
              <a:srgbClr val="000000"/>
            </a:solidFill>
            <a:latin typeface="Corbel" pitchFamily="34" charset="0"/>
          </a:endParaRPr>
        </a:p>
        <a:p>
          <a:pPr marL="171450" lvl="1" indent="-171450" algn="l" defTabSz="844550">
            <a:lnSpc>
              <a:spcPct val="90000"/>
            </a:lnSpc>
            <a:spcBef>
              <a:spcPct val="0"/>
            </a:spcBef>
            <a:spcAft>
              <a:spcPct val="15000"/>
            </a:spcAft>
            <a:buChar char="••"/>
          </a:pPr>
          <a:r>
            <a:rPr lang="en-US" sz="1900" kern="1200" dirty="0" smtClean="0">
              <a:solidFill>
                <a:srgbClr val="000000"/>
              </a:solidFill>
              <a:latin typeface="Corbel" pitchFamily="34" charset="0"/>
            </a:rPr>
            <a:t>Safety</a:t>
          </a:r>
          <a:endParaRPr lang="en-US" sz="1900" kern="1200" dirty="0">
            <a:solidFill>
              <a:srgbClr val="000000"/>
            </a:solidFill>
            <a:latin typeface="Corbel" pitchFamily="34" charset="0"/>
          </a:endParaRPr>
        </a:p>
        <a:p>
          <a:pPr marL="171450" lvl="1" indent="-171450" algn="l" defTabSz="844550">
            <a:lnSpc>
              <a:spcPct val="90000"/>
            </a:lnSpc>
            <a:spcBef>
              <a:spcPct val="0"/>
            </a:spcBef>
            <a:spcAft>
              <a:spcPct val="15000"/>
            </a:spcAft>
            <a:buChar char="••"/>
          </a:pPr>
          <a:r>
            <a:rPr lang="en-US" sz="1900" kern="1200" dirty="0" smtClean="0">
              <a:solidFill>
                <a:srgbClr val="000000"/>
              </a:solidFill>
              <a:latin typeface="Corbel" pitchFamily="34" charset="0"/>
            </a:rPr>
            <a:t>Service Coordination</a:t>
          </a:r>
          <a:endParaRPr lang="en-US" sz="1900" kern="1200" dirty="0">
            <a:solidFill>
              <a:srgbClr val="000000"/>
            </a:solidFill>
            <a:latin typeface="Corbel" pitchFamily="34" charset="0"/>
          </a:endParaRPr>
        </a:p>
        <a:p>
          <a:pPr marL="171450" lvl="1" indent="-171450" algn="l" defTabSz="844550">
            <a:lnSpc>
              <a:spcPct val="90000"/>
            </a:lnSpc>
            <a:spcBef>
              <a:spcPct val="0"/>
            </a:spcBef>
            <a:spcAft>
              <a:spcPct val="15000"/>
            </a:spcAft>
            <a:buChar char="••"/>
          </a:pPr>
          <a:r>
            <a:rPr lang="en-US" sz="1900" kern="1200" dirty="0" smtClean="0">
              <a:solidFill>
                <a:srgbClr val="000000"/>
              </a:solidFill>
              <a:latin typeface="Corbel" pitchFamily="34" charset="0"/>
            </a:rPr>
            <a:t>Staff Stability</a:t>
          </a:r>
          <a:endParaRPr lang="en-US" sz="1900" kern="1200" dirty="0">
            <a:solidFill>
              <a:srgbClr val="000000"/>
            </a:solidFill>
            <a:latin typeface="Corbel" pitchFamily="34" charset="0"/>
          </a:endParaRPr>
        </a:p>
      </dsp:txBody>
      <dsp:txXfrm>
        <a:off x="6585944" y="1127763"/>
        <a:ext cx="1909563" cy="4203756"/>
      </dsp:txXfrm>
    </dsp:sp>
    <dsp:sp modelId="{1AEFC22D-62A2-476A-A3CF-68C41BAA6A5A}">
      <dsp:nvSpPr>
        <dsp:cNvPr id="0" name=""/>
        <dsp:cNvSpPr/>
      </dsp:nvSpPr>
      <dsp:spPr>
        <a:xfrm>
          <a:off x="5998210" y="196219"/>
          <a:ext cx="1255136" cy="1095963"/>
        </a:xfrm>
        <a:prstGeom prst="rect">
          <a:avLst/>
        </a:prstGeom>
        <a:blipFill rotWithShape="1">
          <a:blip xmlns:r="http://schemas.openxmlformats.org/officeDocument/2006/relationships" r:embed="rId3"/>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2#1">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2E2AEC-185D-D74A-A68D-938ADD7E9DFC}" type="datetimeFigureOut">
              <a:rPr lang="en-US" smtClean="0"/>
              <a:t>10/15/16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CA9544-B21A-2B45-B7BB-8764E3355872}" type="slidenum">
              <a:rPr lang="en-US" smtClean="0"/>
              <a:t>‹#›</a:t>
            </a:fld>
            <a:endParaRPr lang="en-US"/>
          </a:p>
        </p:txBody>
      </p:sp>
    </p:spTree>
    <p:extLst>
      <p:ext uri="{BB962C8B-B14F-4D97-AF65-F5344CB8AC3E}">
        <p14:creationId xmlns:p14="http://schemas.microsoft.com/office/powerpoint/2010/main" val="199571096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CA9544-B21A-2B45-B7BB-8764E3355872}" type="slidenum">
              <a:rPr lang="en-US" smtClean="0"/>
              <a:t>7</a:t>
            </a:fld>
            <a:endParaRPr lang="en-US"/>
          </a:p>
        </p:txBody>
      </p:sp>
    </p:spTree>
    <p:extLst>
      <p:ext uri="{BB962C8B-B14F-4D97-AF65-F5344CB8AC3E}">
        <p14:creationId xmlns:p14="http://schemas.microsoft.com/office/powerpoint/2010/main" val="2486282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p:spPr>
        <p:txBody>
          <a:bodyPr/>
          <a:lstStyle/>
          <a:p>
            <a:endParaRPr lang="en-US" dirty="0" smtClean="0"/>
          </a:p>
        </p:txBody>
      </p:sp>
      <p:sp>
        <p:nvSpPr>
          <p:cNvPr id="32772" name="Slide Number Placeholder 3"/>
          <p:cNvSpPr>
            <a:spLocks noGrp="1"/>
          </p:cNvSpPr>
          <p:nvPr>
            <p:ph type="sldNum" sz="quarter" idx="5"/>
          </p:nvPr>
        </p:nvSpPr>
        <p:spPr>
          <a:noFill/>
        </p:spPr>
        <p:txBody>
          <a:bodyPr/>
          <a:lstStyle>
            <a:lvl1pPr defTabSz="908411" eaLnBrk="0" hangingPunct="0">
              <a:defRPr sz="2400" b="1">
                <a:solidFill>
                  <a:schemeClr val="tx1"/>
                </a:solidFill>
                <a:latin typeface="Trebuchet MS" pitchFamily="34" charset="0"/>
              </a:defRPr>
            </a:lvl1pPr>
            <a:lvl2pPr marL="731731" indent="-281435" defTabSz="908411" eaLnBrk="0" hangingPunct="0">
              <a:defRPr sz="2400" b="1">
                <a:solidFill>
                  <a:schemeClr val="tx1"/>
                </a:solidFill>
                <a:latin typeface="Trebuchet MS" pitchFamily="34" charset="0"/>
              </a:defRPr>
            </a:lvl2pPr>
            <a:lvl3pPr marL="1125741" indent="-225148" defTabSz="908411" eaLnBrk="0" hangingPunct="0">
              <a:defRPr sz="2400" b="1">
                <a:solidFill>
                  <a:schemeClr val="tx1"/>
                </a:solidFill>
                <a:latin typeface="Trebuchet MS" pitchFamily="34" charset="0"/>
              </a:defRPr>
            </a:lvl3pPr>
            <a:lvl4pPr marL="1576037" indent="-225148" defTabSz="908411" eaLnBrk="0" hangingPunct="0">
              <a:defRPr sz="2400" b="1">
                <a:solidFill>
                  <a:schemeClr val="tx1"/>
                </a:solidFill>
                <a:latin typeface="Trebuchet MS" pitchFamily="34" charset="0"/>
              </a:defRPr>
            </a:lvl4pPr>
            <a:lvl5pPr marL="2026333" indent="-225148" defTabSz="908411" eaLnBrk="0" hangingPunct="0">
              <a:defRPr sz="2400" b="1">
                <a:solidFill>
                  <a:schemeClr val="tx1"/>
                </a:solidFill>
                <a:latin typeface="Trebuchet MS" pitchFamily="34" charset="0"/>
              </a:defRPr>
            </a:lvl5pPr>
            <a:lvl6pPr marL="2476630" indent="-225148" defTabSz="908411" eaLnBrk="0" fontAlgn="base" hangingPunct="0">
              <a:spcBef>
                <a:spcPct val="0"/>
              </a:spcBef>
              <a:spcAft>
                <a:spcPct val="0"/>
              </a:spcAft>
              <a:defRPr sz="2400" b="1">
                <a:solidFill>
                  <a:schemeClr val="tx1"/>
                </a:solidFill>
                <a:latin typeface="Trebuchet MS" pitchFamily="34" charset="0"/>
              </a:defRPr>
            </a:lvl6pPr>
            <a:lvl7pPr marL="2926926" indent="-225148" defTabSz="908411" eaLnBrk="0" fontAlgn="base" hangingPunct="0">
              <a:spcBef>
                <a:spcPct val="0"/>
              </a:spcBef>
              <a:spcAft>
                <a:spcPct val="0"/>
              </a:spcAft>
              <a:defRPr sz="2400" b="1">
                <a:solidFill>
                  <a:schemeClr val="tx1"/>
                </a:solidFill>
                <a:latin typeface="Trebuchet MS" pitchFamily="34" charset="0"/>
              </a:defRPr>
            </a:lvl7pPr>
            <a:lvl8pPr marL="3377222" indent="-225148" defTabSz="908411" eaLnBrk="0" fontAlgn="base" hangingPunct="0">
              <a:spcBef>
                <a:spcPct val="0"/>
              </a:spcBef>
              <a:spcAft>
                <a:spcPct val="0"/>
              </a:spcAft>
              <a:defRPr sz="2400" b="1">
                <a:solidFill>
                  <a:schemeClr val="tx1"/>
                </a:solidFill>
                <a:latin typeface="Trebuchet MS" pitchFamily="34" charset="0"/>
              </a:defRPr>
            </a:lvl8pPr>
            <a:lvl9pPr marL="3827518" indent="-225148" defTabSz="908411" eaLnBrk="0" fontAlgn="base" hangingPunct="0">
              <a:spcBef>
                <a:spcPct val="0"/>
              </a:spcBef>
              <a:spcAft>
                <a:spcPct val="0"/>
              </a:spcAft>
              <a:defRPr sz="2400" b="1">
                <a:solidFill>
                  <a:schemeClr val="tx1"/>
                </a:solidFill>
                <a:latin typeface="Trebuchet MS" pitchFamily="34" charset="0"/>
              </a:defRPr>
            </a:lvl9pPr>
          </a:lstStyle>
          <a:p>
            <a:pPr eaLnBrk="1" hangingPunct="1"/>
            <a:fld id="{2F03C0F2-7EEA-466A-B851-B7AC7CF5113C}" type="slidenum">
              <a:rPr lang="en-US" sz="1200" b="0"/>
              <a:pPr eaLnBrk="1" hangingPunct="1"/>
              <a:t>32</a:t>
            </a:fld>
            <a:endParaRPr lang="en-US" sz="1200" b="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p:spPr>
        <p:txBody>
          <a:bodyPr/>
          <a:lstStyle/>
          <a:p>
            <a:endParaRPr lang="en-US" dirty="0" smtClean="0"/>
          </a:p>
        </p:txBody>
      </p:sp>
      <p:sp>
        <p:nvSpPr>
          <p:cNvPr id="31748" name="Slide Number Placeholder 3"/>
          <p:cNvSpPr>
            <a:spLocks noGrp="1"/>
          </p:cNvSpPr>
          <p:nvPr>
            <p:ph type="sldNum" sz="quarter" idx="5"/>
          </p:nvPr>
        </p:nvSpPr>
        <p:spPr>
          <a:noFill/>
        </p:spPr>
        <p:txBody>
          <a:bodyPr/>
          <a:lstStyle>
            <a:lvl1pPr defTabSz="906847" eaLnBrk="0" hangingPunct="0">
              <a:defRPr sz="2400" b="1">
                <a:solidFill>
                  <a:schemeClr val="tx1"/>
                </a:solidFill>
                <a:latin typeface="Trebuchet MS" pitchFamily="34" charset="0"/>
              </a:defRPr>
            </a:lvl1pPr>
            <a:lvl2pPr marL="731731" indent="-281435" defTabSz="906847" eaLnBrk="0" hangingPunct="0">
              <a:defRPr sz="2400" b="1">
                <a:solidFill>
                  <a:schemeClr val="tx1"/>
                </a:solidFill>
                <a:latin typeface="Trebuchet MS" pitchFamily="34" charset="0"/>
              </a:defRPr>
            </a:lvl2pPr>
            <a:lvl3pPr marL="1125741" indent="-225148" defTabSz="906847" eaLnBrk="0" hangingPunct="0">
              <a:defRPr sz="2400" b="1">
                <a:solidFill>
                  <a:schemeClr val="tx1"/>
                </a:solidFill>
                <a:latin typeface="Trebuchet MS" pitchFamily="34" charset="0"/>
              </a:defRPr>
            </a:lvl3pPr>
            <a:lvl4pPr marL="1576037" indent="-225148" defTabSz="906847" eaLnBrk="0" hangingPunct="0">
              <a:defRPr sz="2400" b="1">
                <a:solidFill>
                  <a:schemeClr val="tx1"/>
                </a:solidFill>
                <a:latin typeface="Trebuchet MS" pitchFamily="34" charset="0"/>
              </a:defRPr>
            </a:lvl4pPr>
            <a:lvl5pPr marL="2026333" indent="-225148" defTabSz="906847" eaLnBrk="0" hangingPunct="0">
              <a:defRPr sz="2400" b="1">
                <a:solidFill>
                  <a:schemeClr val="tx1"/>
                </a:solidFill>
                <a:latin typeface="Trebuchet MS" pitchFamily="34" charset="0"/>
              </a:defRPr>
            </a:lvl5pPr>
            <a:lvl6pPr marL="2476630" indent="-225148" defTabSz="906847" eaLnBrk="0" fontAlgn="base" hangingPunct="0">
              <a:spcBef>
                <a:spcPct val="0"/>
              </a:spcBef>
              <a:spcAft>
                <a:spcPct val="0"/>
              </a:spcAft>
              <a:defRPr sz="2400" b="1">
                <a:solidFill>
                  <a:schemeClr val="tx1"/>
                </a:solidFill>
                <a:latin typeface="Trebuchet MS" pitchFamily="34" charset="0"/>
              </a:defRPr>
            </a:lvl6pPr>
            <a:lvl7pPr marL="2926926" indent="-225148" defTabSz="906847" eaLnBrk="0" fontAlgn="base" hangingPunct="0">
              <a:spcBef>
                <a:spcPct val="0"/>
              </a:spcBef>
              <a:spcAft>
                <a:spcPct val="0"/>
              </a:spcAft>
              <a:defRPr sz="2400" b="1">
                <a:solidFill>
                  <a:schemeClr val="tx1"/>
                </a:solidFill>
                <a:latin typeface="Trebuchet MS" pitchFamily="34" charset="0"/>
              </a:defRPr>
            </a:lvl7pPr>
            <a:lvl8pPr marL="3377222" indent="-225148" defTabSz="906847" eaLnBrk="0" fontAlgn="base" hangingPunct="0">
              <a:spcBef>
                <a:spcPct val="0"/>
              </a:spcBef>
              <a:spcAft>
                <a:spcPct val="0"/>
              </a:spcAft>
              <a:defRPr sz="2400" b="1">
                <a:solidFill>
                  <a:schemeClr val="tx1"/>
                </a:solidFill>
                <a:latin typeface="Trebuchet MS" pitchFamily="34" charset="0"/>
              </a:defRPr>
            </a:lvl8pPr>
            <a:lvl9pPr marL="3827518" indent="-225148" defTabSz="906847" eaLnBrk="0" fontAlgn="base" hangingPunct="0">
              <a:spcBef>
                <a:spcPct val="0"/>
              </a:spcBef>
              <a:spcAft>
                <a:spcPct val="0"/>
              </a:spcAft>
              <a:defRPr sz="2400" b="1">
                <a:solidFill>
                  <a:schemeClr val="tx1"/>
                </a:solidFill>
                <a:latin typeface="Trebuchet MS" pitchFamily="34" charset="0"/>
              </a:defRPr>
            </a:lvl9pPr>
          </a:lstStyle>
          <a:p>
            <a:pPr eaLnBrk="1" hangingPunct="1"/>
            <a:fld id="{9096DDF7-AA69-4855-8651-9D32160B438D}" type="slidenum">
              <a:rPr lang="en-US" sz="1200" b="0"/>
              <a:pPr eaLnBrk="1" hangingPunct="1"/>
              <a:t>33</a:t>
            </a:fld>
            <a:endParaRPr lang="en-US" sz="1200" b="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CA9544-B21A-2B45-B7BB-8764E3355872}" type="slidenum">
              <a:rPr lang="en-US" smtClean="0"/>
              <a:t>36</a:t>
            </a:fld>
            <a:endParaRPr lang="en-US"/>
          </a:p>
        </p:txBody>
      </p:sp>
    </p:spTree>
    <p:extLst>
      <p:ext uri="{BB962C8B-B14F-4D97-AF65-F5344CB8AC3E}">
        <p14:creationId xmlns:p14="http://schemas.microsoft.com/office/powerpoint/2010/main" val="1880536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The </a:t>
            </a:r>
            <a:r>
              <a:rPr lang="en-US" sz="1200" i="1" kern="1200" dirty="0" err="1" smtClean="0">
                <a:solidFill>
                  <a:schemeClr val="tx1"/>
                </a:solidFill>
                <a:latin typeface="+mn-lt"/>
                <a:ea typeface="+mn-ea"/>
                <a:cs typeface="+mn-cs"/>
              </a:rPr>
              <a:t>LifeCourse</a:t>
            </a:r>
            <a:r>
              <a:rPr lang="en-US" sz="1200" i="1" kern="1200" dirty="0" smtClean="0">
                <a:solidFill>
                  <a:schemeClr val="tx1"/>
                </a:solidFill>
                <a:latin typeface="+mn-lt"/>
                <a:ea typeface="+mn-ea"/>
                <a:cs typeface="+mn-cs"/>
              </a:rPr>
              <a:t> framework and its tools are designed to assist anyone to think about what they want in their life and to then break that down into manageable steps to moving towards that vision, regardless of communication style or abilities. </a:t>
            </a:r>
            <a:endParaRPr lang="en-US" dirty="0"/>
          </a:p>
        </p:txBody>
      </p:sp>
      <p:sp>
        <p:nvSpPr>
          <p:cNvPr id="4" name="Slide Number Placeholder 3"/>
          <p:cNvSpPr>
            <a:spLocks noGrp="1"/>
          </p:cNvSpPr>
          <p:nvPr>
            <p:ph type="sldNum" sz="quarter" idx="10"/>
          </p:nvPr>
        </p:nvSpPr>
        <p:spPr/>
        <p:txBody>
          <a:bodyPr/>
          <a:lstStyle/>
          <a:p>
            <a:fld id="{27CA9544-B21A-2B45-B7BB-8764E3355872}" type="slidenum">
              <a:rPr lang="en-US" smtClean="0"/>
              <a:t>41</a:t>
            </a:fld>
            <a:endParaRPr lang="en-US"/>
          </a:p>
        </p:txBody>
      </p:sp>
    </p:spTree>
    <p:extLst>
      <p:ext uri="{BB962C8B-B14F-4D97-AF65-F5344CB8AC3E}">
        <p14:creationId xmlns:p14="http://schemas.microsoft.com/office/powerpoint/2010/main" val="960084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11B8D4-BC1A-234A-9712-9144365F0476}" type="slidenum">
              <a:rPr lang="en-US"/>
              <a:pPr/>
              <a:t>42</a:t>
            </a:fld>
            <a:endParaRPr lang="en-US"/>
          </a:p>
        </p:txBody>
      </p:sp>
      <p:sp>
        <p:nvSpPr>
          <p:cNvPr id="80898"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0899" name="Rectangle 1027"/>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D7635D6-D781-B14B-AABB-9E0CFAC85FAA}" type="datetimeFigureOut">
              <a:rPr lang="en-US" smtClean="0"/>
              <a:t>10/15/16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6BB73A-582F-4420-9A14-CB10A2B2E5E8}" type="slidenum">
              <a:rPr lang="en-US" smtClean="0"/>
              <a:t>‹#›</a:t>
            </a:fld>
            <a:endParaRPr lang="en-US"/>
          </a:p>
        </p:txBody>
      </p:sp>
    </p:spTree>
    <p:extLst>
      <p:ext uri="{BB962C8B-B14F-4D97-AF65-F5344CB8AC3E}">
        <p14:creationId xmlns:p14="http://schemas.microsoft.com/office/powerpoint/2010/main" val="236093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7635D6-D781-B14B-AABB-9E0CFAC85FAA}" type="datetimeFigureOut">
              <a:rPr lang="en-US" smtClean="0"/>
              <a:t>10/15/16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C59DEF-B235-F24E-94CD-371A446A8838}" type="slidenum">
              <a:rPr lang="en-US" smtClean="0"/>
              <a:t>‹#›</a:t>
            </a:fld>
            <a:endParaRPr lang="en-US"/>
          </a:p>
        </p:txBody>
      </p:sp>
    </p:spTree>
    <p:extLst>
      <p:ext uri="{BB962C8B-B14F-4D97-AF65-F5344CB8AC3E}">
        <p14:creationId xmlns:p14="http://schemas.microsoft.com/office/powerpoint/2010/main" val="4199122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7635D6-D781-B14B-AABB-9E0CFAC85FAA}" type="datetimeFigureOut">
              <a:rPr lang="en-US" smtClean="0"/>
              <a:t>10/15/16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C59DEF-B235-F24E-94CD-371A446A8838}" type="slidenum">
              <a:rPr lang="en-US" smtClean="0"/>
              <a:t>‹#›</a:t>
            </a:fld>
            <a:endParaRPr lang="en-US"/>
          </a:p>
        </p:txBody>
      </p:sp>
    </p:spTree>
    <p:extLst>
      <p:ext uri="{BB962C8B-B14F-4D97-AF65-F5344CB8AC3E}">
        <p14:creationId xmlns:p14="http://schemas.microsoft.com/office/powerpoint/2010/main" val="20869137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r>
              <a:rPr lang="en-US"/>
              <a:t>Charles Moseley Ed.D. NASDDDS</a:t>
            </a: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833D6668-2034-C345-B8FF-B01F7964E9AE}" type="slidenum">
              <a:rPr lang="en-US"/>
              <a:pPr/>
              <a:t>‹#›</a:t>
            </a:fld>
            <a:endParaRPr lang="en-US"/>
          </a:p>
        </p:txBody>
      </p:sp>
    </p:spTree>
    <p:extLst>
      <p:ext uri="{BB962C8B-B14F-4D97-AF65-F5344CB8AC3E}">
        <p14:creationId xmlns:p14="http://schemas.microsoft.com/office/powerpoint/2010/main" val="29658521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9718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7635D6-D781-B14B-AABB-9E0CFAC85FAA}" type="datetimeFigureOut">
              <a:rPr lang="en-US" smtClean="0"/>
              <a:t>10/15/16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C59DEF-B235-F24E-94CD-371A446A8838}" type="slidenum">
              <a:rPr lang="en-US" smtClean="0"/>
              <a:t>‹#›</a:t>
            </a:fld>
            <a:endParaRPr lang="en-US"/>
          </a:p>
        </p:txBody>
      </p:sp>
    </p:spTree>
    <p:extLst>
      <p:ext uri="{BB962C8B-B14F-4D97-AF65-F5344CB8AC3E}">
        <p14:creationId xmlns:p14="http://schemas.microsoft.com/office/powerpoint/2010/main" val="2106780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7635D6-D781-B14B-AABB-9E0CFAC85FAA}" type="datetimeFigureOut">
              <a:rPr lang="en-US" smtClean="0"/>
              <a:t>10/15/16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C59DEF-B235-F24E-94CD-371A446A8838}" type="slidenum">
              <a:rPr lang="en-US" smtClean="0"/>
              <a:t>‹#›</a:t>
            </a:fld>
            <a:endParaRPr lang="en-US"/>
          </a:p>
        </p:txBody>
      </p:sp>
    </p:spTree>
    <p:extLst>
      <p:ext uri="{BB962C8B-B14F-4D97-AF65-F5344CB8AC3E}">
        <p14:creationId xmlns:p14="http://schemas.microsoft.com/office/powerpoint/2010/main" val="4017846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D7635D6-D781-B14B-AABB-9E0CFAC85FAA}" type="datetimeFigureOut">
              <a:rPr lang="en-US" smtClean="0"/>
              <a:t>10/15/16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C59DEF-B235-F24E-94CD-371A446A8838}" type="slidenum">
              <a:rPr lang="en-US" smtClean="0"/>
              <a:t>‹#›</a:t>
            </a:fld>
            <a:endParaRPr lang="en-US"/>
          </a:p>
        </p:txBody>
      </p:sp>
    </p:spTree>
    <p:extLst>
      <p:ext uri="{BB962C8B-B14F-4D97-AF65-F5344CB8AC3E}">
        <p14:creationId xmlns:p14="http://schemas.microsoft.com/office/powerpoint/2010/main" val="1260683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D7635D6-D781-B14B-AABB-9E0CFAC85FAA}" type="datetimeFigureOut">
              <a:rPr lang="en-US" smtClean="0"/>
              <a:t>10/15/16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C59DEF-B235-F24E-94CD-371A446A8838}" type="slidenum">
              <a:rPr lang="en-US" smtClean="0"/>
              <a:t>‹#›</a:t>
            </a:fld>
            <a:endParaRPr lang="en-US"/>
          </a:p>
        </p:txBody>
      </p:sp>
    </p:spTree>
    <p:extLst>
      <p:ext uri="{BB962C8B-B14F-4D97-AF65-F5344CB8AC3E}">
        <p14:creationId xmlns:p14="http://schemas.microsoft.com/office/powerpoint/2010/main" val="3320857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7635D6-D781-B14B-AABB-9E0CFAC85FAA}" type="datetimeFigureOut">
              <a:rPr lang="en-US" smtClean="0"/>
              <a:t>10/15/16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C59DEF-B235-F24E-94CD-371A446A8838}" type="slidenum">
              <a:rPr lang="en-US" smtClean="0"/>
              <a:t>‹#›</a:t>
            </a:fld>
            <a:endParaRPr lang="en-US"/>
          </a:p>
        </p:txBody>
      </p:sp>
    </p:spTree>
    <p:extLst>
      <p:ext uri="{BB962C8B-B14F-4D97-AF65-F5344CB8AC3E}">
        <p14:creationId xmlns:p14="http://schemas.microsoft.com/office/powerpoint/2010/main" val="3615672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7635D6-D781-B14B-AABB-9E0CFAC85FAA}" type="datetimeFigureOut">
              <a:rPr lang="en-US" smtClean="0"/>
              <a:t>10/15/16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C59DEF-B235-F24E-94CD-371A446A8838}" type="slidenum">
              <a:rPr lang="en-US" smtClean="0"/>
              <a:t>‹#›</a:t>
            </a:fld>
            <a:endParaRPr lang="en-US"/>
          </a:p>
        </p:txBody>
      </p:sp>
    </p:spTree>
    <p:extLst>
      <p:ext uri="{BB962C8B-B14F-4D97-AF65-F5344CB8AC3E}">
        <p14:creationId xmlns:p14="http://schemas.microsoft.com/office/powerpoint/2010/main" val="2648066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7635D6-D781-B14B-AABB-9E0CFAC85FAA}" type="datetimeFigureOut">
              <a:rPr lang="en-US" smtClean="0"/>
              <a:t>10/15/16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6BB73A-582F-4420-9A14-CB10A2B2E5E8}" type="slidenum">
              <a:rPr lang="en-US" smtClean="0"/>
              <a:t>‹#›</a:t>
            </a:fld>
            <a:endParaRPr lang="en-US"/>
          </a:p>
        </p:txBody>
      </p:sp>
    </p:spTree>
    <p:extLst>
      <p:ext uri="{BB962C8B-B14F-4D97-AF65-F5344CB8AC3E}">
        <p14:creationId xmlns:p14="http://schemas.microsoft.com/office/powerpoint/2010/main" val="631950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7635D6-D781-B14B-AABB-9E0CFAC85FAA}" type="datetimeFigureOut">
              <a:rPr lang="en-US" smtClean="0"/>
              <a:t>10/15/16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C59DEF-B235-F24E-94CD-371A446A8838}" type="slidenum">
              <a:rPr lang="en-US" smtClean="0"/>
              <a:t>‹#›</a:t>
            </a:fld>
            <a:endParaRPr lang="en-US"/>
          </a:p>
        </p:txBody>
      </p:sp>
    </p:spTree>
    <p:extLst>
      <p:ext uri="{BB962C8B-B14F-4D97-AF65-F5344CB8AC3E}">
        <p14:creationId xmlns:p14="http://schemas.microsoft.com/office/powerpoint/2010/main" val="90457350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7635D6-D781-B14B-AABB-9E0CFAC85FAA}" type="datetimeFigureOut">
              <a:rPr lang="en-US" smtClean="0"/>
              <a:t>10/15/16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C59DEF-B235-F24E-94CD-371A446A8838}" type="slidenum">
              <a:rPr lang="en-US" smtClean="0"/>
              <a:t>‹#›</a:t>
            </a:fld>
            <a:endParaRPr lang="en-US"/>
          </a:p>
        </p:txBody>
      </p:sp>
    </p:spTree>
    <p:extLst>
      <p:ext uri="{BB962C8B-B14F-4D97-AF65-F5344CB8AC3E}">
        <p14:creationId xmlns:p14="http://schemas.microsoft.com/office/powerpoint/2010/main" val="508750396"/>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9.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 Id="rId3" Type="http://schemas.openxmlformats.org/officeDocument/2006/relationships/image" Target="cid:76779321-2EBD-468F-AFCA-F0C471CCA646"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microsoft.com/office/2007/relationships/hdphoto" Target="../media/hdphoto1.wdp"/></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0.png"/><Relationship Id="rId1" Type="http://schemas.openxmlformats.org/officeDocument/2006/relationships/slideLayout" Target="../slideLayouts/slideLayout6.xml"/><Relationship Id="rId2"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1" Type="http://schemas.openxmlformats.org/officeDocument/2006/relationships/image" Target="../media/image26.jpeg"/><Relationship Id="rId12" Type="http://schemas.openxmlformats.org/officeDocument/2006/relationships/hyperlink" Target="http://sabeusa.org/" TargetMode="External"/><Relationship Id="rId13" Type="http://schemas.openxmlformats.org/officeDocument/2006/relationships/image" Target="../media/image27.png"/><Relationship Id="rId14" Type="http://schemas.openxmlformats.org/officeDocument/2006/relationships/hyperlink" Target="http://siblingleadership.org/" TargetMode="External"/><Relationship Id="rId15" Type="http://schemas.openxmlformats.org/officeDocument/2006/relationships/image" Target="../media/image28.jpeg"/><Relationship Id="rId16" Type="http://schemas.openxmlformats.org/officeDocument/2006/relationships/hyperlink" Target="http://aucd.org/" TargetMode="External"/><Relationship Id="rId17" Type="http://schemas.openxmlformats.org/officeDocument/2006/relationships/image" Target="../media/image29.jpeg"/><Relationship Id="rId18" Type="http://schemas.openxmlformats.org/officeDocument/2006/relationships/hyperlink" Target="http://nacdd.org/" TargetMode="External"/><Relationship Id="rId19"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image" Target="../media/image22.jpeg"/><Relationship Id="rId4" Type="http://schemas.openxmlformats.org/officeDocument/2006/relationships/hyperlink" Target="http://nasddds.org/" TargetMode="External"/><Relationship Id="rId5" Type="http://schemas.openxmlformats.org/officeDocument/2006/relationships/image" Target="../media/image23.png"/><Relationship Id="rId6" Type="http://schemas.openxmlformats.org/officeDocument/2006/relationships/hyperlink" Target="http://www.ihd.umkc.edu/" TargetMode="External"/><Relationship Id="rId7" Type="http://schemas.openxmlformats.org/officeDocument/2006/relationships/image" Target="../media/image24.jpeg"/><Relationship Id="rId8" Type="http://schemas.openxmlformats.org/officeDocument/2006/relationships/hyperlink" Target="http://hsri.org/" TargetMode="External"/><Relationship Id="rId9" Type="http://schemas.openxmlformats.org/officeDocument/2006/relationships/image" Target="../media/image25.png"/><Relationship Id="rId10" Type="http://schemas.openxmlformats.org/officeDocument/2006/relationships/hyperlink" Target="http://p2p-usa.org/"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2.jpeg"/><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33.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1" Type="http://schemas.openxmlformats.org/officeDocument/2006/relationships/slideLayout" Target="../slideLayouts/slideLayout7.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Building Effective Advocacy: </a:t>
            </a:r>
            <a:r>
              <a:rPr lang="en-US" i="1" dirty="0" smtClean="0"/>
              <a:t>Thoughts and Strategies</a:t>
            </a:r>
            <a:endParaRPr lang="en-US" i="1" dirty="0"/>
          </a:p>
        </p:txBody>
      </p:sp>
      <p:sp>
        <p:nvSpPr>
          <p:cNvPr id="3" name="Subtitle 2"/>
          <p:cNvSpPr>
            <a:spLocks noGrp="1"/>
          </p:cNvSpPr>
          <p:nvPr>
            <p:ph type="subTitle" idx="1"/>
          </p:nvPr>
        </p:nvSpPr>
        <p:spPr/>
        <p:txBody>
          <a:bodyPr>
            <a:normAutofit fontScale="77500" lnSpcReduction="20000"/>
          </a:bodyPr>
          <a:lstStyle/>
          <a:p>
            <a:r>
              <a:rPr lang="en-US" dirty="0" smtClean="0"/>
              <a:t>Charles Moseley</a:t>
            </a:r>
          </a:p>
          <a:p>
            <a:endParaRPr lang="en-US" dirty="0" smtClean="0"/>
          </a:p>
          <a:p>
            <a:r>
              <a:rPr lang="en-US" sz="2600" dirty="0" smtClean="0"/>
              <a:t>Rhode Island Developmental Disabilities Council </a:t>
            </a:r>
          </a:p>
          <a:p>
            <a:r>
              <a:rPr lang="en-US" sz="2600" dirty="0" smtClean="0"/>
              <a:t>Annual Meeting</a:t>
            </a:r>
          </a:p>
          <a:p>
            <a:r>
              <a:rPr lang="en-US" sz="2600" dirty="0" smtClean="0"/>
              <a:t>October 15, 2016</a:t>
            </a:r>
            <a:endParaRPr lang="en-US" sz="2600" dirty="0"/>
          </a:p>
        </p:txBody>
      </p:sp>
    </p:spTree>
    <p:extLst>
      <p:ext uri="{BB962C8B-B14F-4D97-AF65-F5344CB8AC3E}">
        <p14:creationId xmlns:p14="http://schemas.microsoft.com/office/powerpoint/2010/main" val="809226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Effective Coalition Building Can Begin in a Number of Ways</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Long term commitment</a:t>
            </a:r>
          </a:p>
          <a:p>
            <a:r>
              <a:rPr lang="en-US" dirty="0" smtClean="0"/>
              <a:t>Careful planning</a:t>
            </a:r>
          </a:p>
          <a:p>
            <a:r>
              <a:rPr lang="en-US" dirty="0" smtClean="0"/>
              <a:t>Development of coalitions and partnerships</a:t>
            </a:r>
          </a:p>
          <a:p>
            <a:r>
              <a:rPr lang="en-US" dirty="0" smtClean="0"/>
              <a:t>Strategic meetings with key players who influence the design, funding, and delivery of services</a:t>
            </a:r>
          </a:p>
        </p:txBody>
      </p:sp>
      <p:sp>
        <p:nvSpPr>
          <p:cNvPr id="4" name="Content Placeholder 3"/>
          <p:cNvSpPr>
            <a:spLocks noGrp="1"/>
          </p:cNvSpPr>
          <p:nvPr>
            <p:ph sz="half" idx="2"/>
          </p:nvPr>
        </p:nvSpPr>
        <p:spPr>
          <a:xfrm>
            <a:off x="4648200" y="1600201"/>
            <a:ext cx="4038600" cy="3964744"/>
          </a:xfrm>
        </p:spPr>
        <p:style>
          <a:lnRef idx="2">
            <a:schemeClr val="accent2"/>
          </a:lnRef>
          <a:fillRef idx="1">
            <a:schemeClr val="lt1"/>
          </a:fillRef>
          <a:effectRef idx="0">
            <a:schemeClr val="accent2"/>
          </a:effectRef>
          <a:fontRef idx="minor">
            <a:schemeClr val="dk1"/>
          </a:fontRef>
        </p:style>
        <p:txBody>
          <a:bodyPr>
            <a:normAutofit lnSpcReduction="10000"/>
          </a:bodyPr>
          <a:lstStyle/>
          <a:p>
            <a:pPr marL="0" indent="0">
              <a:buNone/>
            </a:pPr>
            <a:r>
              <a:rPr lang="en-US" dirty="0" smtClean="0">
                <a:effectLst>
                  <a:glow rad="139700">
                    <a:schemeClr val="accent2">
                      <a:satMod val="175000"/>
                      <a:alpha val="40000"/>
                    </a:schemeClr>
                  </a:glow>
                </a:effectLst>
              </a:rPr>
              <a:t> </a:t>
            </a:r>
            <a:endParaRPr lang="en-US" sz="3600" i="1" dirty="0" smtClean="0">
              <a:effectLst>
                <a:glow rad="139700">
                  <a:schemeClr val="accent2">
                    <a:satMod val="175000"/>
                    <a:alpha val="40000"/>
                  </a:schemeClr>
                </a:glow>
              </a:effectLst>
            </a:endParaRPr>
          </a:p>
          <a:p>
            <a:r>
              <a:rPr lang="en-US" dirty="0"/>
              <a:t>Research into best </a:t>
            </a:r>
            <a:r>
              <a:rPr lang="en-US" dirty="0" smtClean="0"/>
              <a:t>and  </a:t>
            </a:r>
            <a:r>
              <a:rPr lang="en-US" dirty="0"/>
              <a:t>promising practices</a:t>
            </a:r>
          </a:p>
          <a:p>
            <a:r>
              <a:rPr lang="en-US" dirty="0"/>
              <a:t>Development of goals, plans and </a:t>
            </a:r>
            <a:r>
              <a:rPr lang="en-US" dirty="0" smtClean="0"/>
              <a:t>strategies</a:t>
            </a:r>
          </a:p>
          <a:p>
            <a:r>
              <a:rPr lang="en-US" dirty="0" smtClean="0"/>
              <a:t>Individual action</a:t>
            </a:r>
            <a:endParaRPr lang="en-US" dirty="0"/>
          </a:p>
          <a:p>
            <a:pPr marL="0" indent="0">
              <a:buNone/>
            </a:pPr>
            <a:endParaRPr lang="en-US" dirty="0">
              <a:effectLst>
                <a:glow rad="139700">
                  <a:schemeClr val="accent2">
                    <a:satMod val="175000"/>
                    <a:alpha val="40000"/>
                  </a:schemeClr>
                </a:glow>
              </a:effectLst>
            </a:endParaRPr>
          </a:p>
          <a:p>
            <a:pPr marL="0" indent="0">
              <a:buNone/>
            </a:pPr>
            <a:endParaRPr lang="en-US" b="1" i="1" dirty="0"/>
          </a:p>
        </p:txBody>
      </p:sp>
    </p:spTree>
    <p:extLst>
      <p:ext uri="{BB962C8B-B14F-4D97-AF65-F5344CB8AC3E}">
        <p14:creationId xmlns:p14="http://schemas.microsoft.com/office/powerpoint/2010/main" val="1758494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281019"/>
            <a:ext cx="8229600" cy="1066800"/>
          </a:xfrm>
        </p:spPr>
        <p:txBody>
          <a:bodyPr>
            <a:normAutofit/>
          </a:bodyPr>
          <a:lstStyle/>
          <a:p>
            <a:r>
              <a:rPr lang="en-US" sz="4800" b="1" i="1" dirty="0" smtClean="0">
                <a:solidFill>
                  <a:schemeClr val="tx1"/>
                </a:solidFill>
                <a:cs typeface="Times" charset="0"/>
              </a:rPr>
              <a:t>7</a:t>
            </a:r>
            <a:r>
              <a:rPr lang="en-US" b="1" i="1" dirty="0" smtClean="0">
                <a:solidFill>
                  <a:schemeClr val="tx1"/>
                </a:solidFill>
                <a:cs typeface="Times" charset="0"/>
              </a:rPr>
              <a:t> Principles </a:t>
            </a:r>
            <a:r>
              <a:rPr lang="en-US" b="1" i="1" dirty="0">
                <a:solidFill>
                  <a:schemeClr val="tx1"/>
                </a:solidFill>
                <a:cs typeface="Times" charset="0"/>
              </a:rPr>
              <a:t>for Making Change</a:t>
            </a:r>
            <a:r>
              <a:rPr lang="en-US" b="1" i="1" dirty="0">
                <a:solidFill>
                  <a:schemeClr val="tx1"/>
                </a:solidFill>
                <a:latin typeface="Palatino" charset="0"/>
                <a:cs typeface="Times" charset="0"/>
              </a:rPr>
              <a:t>:</a:t>
            </a:r>
            <a:r>
              <a:rPr lang="en-US" dirty="0">
                <a:solidFill>
                  <a:schemeClr val="tx1"/>
                </a:solidFill>
                <a:latin typeface="Palatino" charset="0"/>
                <a:cs typeface="Times" charset="0"/>
              </a:rPr>
              <a:t> </a:t>
            </a:r>
          </a:p>
        </p:txBody>
      </p:sp>
      <p:sp>
        <p:nvSpPr>
          <p:cNvPr id="30723" name="Rectangle 3"/>
          <p:cNvSpPr>
            <a:spLocks noGrp="1" noChangeArrowheads="1"/>
          </p:cNvSpPr>
          <p:nvPr>
            <p:ph idx="1"/>
          </p:nvPr>
        </p:nvSpPr>
        <p:spPr>
          <a:xfrm>
            <a:off x="685800" y="1363557"/>
            <a:ext cx="8305800" cy="4264684"/>
          </a:xfrm>
        </p:spPr>
        <p:txBody>
          <a:bodyPr>
            <a:noAutofit/>
          </a:bodyPr>
          <a:lstStyle/>
          <a:p>
            <a:pPr marL="514350" indent="-514350">
              <a:buFont typeface="+mj-lt"/>
              <a:buAutoNum type="arabicPeriod"/>
            </a:pPr>
            <a:r>
              <a:rPr lang="en-US" sz="2000" dirty="0" smtClean="0">
                <a:cs typeface="Times" charset="0"/>
              </a:rPr>
              <a:t>Know </a:t>
            </a:r>
            <a:r>
              <a:rPr lang="en-US" sz="2000" dirty="0">
                <a:cs typeface="Times" charset="0"/>
              </a:rPr>
              <a:t>Your Values</a:t>
            </a:r>
          </a:p>
          <a:p>
            <a:pPr marL="514350" indent="-514350">
              <a:buFont typeface="+mj-lt"/>
              <a:buAutoNum type="arabicPeriod"/>
            </a:pPr>
            <a:r>
              <a:rPr lang="en-US" sz="2000" dirty="0" smtClean="0">
                <a:cs typeface="Times" charset="0"/>
              </a:rPr>
              <a:t>Develop an agenda for change</a:t>
            </a:r>
          </a:p>
          <a:p>
            <a:pPr marL="514350" indent="-514350">
              <a:buFont typeface="+mj-lt"/>
              <a:buAutoNum type="arabicPeriod"/>
            </a:pPr>
            <a:r>
              <a:rPr lang="en-US" sz="2000" dirty="0" smtClean="0">
                <a:cs typeface="Times" charset="0"/>
              </a:rPr>
              <a:t>Understand </a:t>
            </a:r>
            <a:r>
              <a:rPr lang="en-US" sz="2000" dirty="0">
                <a:cs typeface="Times" charset="0"/>
              </a:rPr>
              <a:t>the Structure and Functioning of Systems</a:t>
            </a:r>
          </a:p>
          <a:p>
            <a:pPr lvl="2"/>
            <a:r>
              <a:rPr lang="en-US" sz="1800" dirty="0">
                <a:cs typeface="Times" charset="0"/>
              </a:rPr>
              <a:t>Know Your Facts</a:t>
            </a:r>
          </a:p>
          <a:p>
            <a:pPr lvl="2"/>
            <a:r>
              <a:rPr lang="en-US" sz="1800" dirty="0">
                <a:cs typeface="Times" charset="0"/>
              </a:rPr>
              <a:t>Understand </a:t>
            </a:r>
            <a:r>
              <a:rPr lang="en-US" sz="1800" dirty="0" smtClean="0">
                <a:cs typeface="Times" charset="0"/>
              </a:rPr>
              <a:t>Financing</a:t>
            </a:r>
          </a:p>
          <a:p>
            <a:pPr marL="514350" indent="-514350">
              <a:buFont typeface="+mj-lt"/>
              <a:buAutoNum type="arabicPeriod"/>
            </a:pPr>
            <a:r>
              <a:rPr lang="en-US" sz="2000" dirty="0" smtClean="0">
                <a:cs typeface="Times" charset="0"/>
              </a:rPr>
              <a:t>Know the data, what it means and how to use it</a:t>
            </a:r>
            <a:endParaRPr lang="en-US" sz="2000" dirty="0">
              <a:cs typeface="Times" charset="0"/>
            </a:endParaRPr>
          </a:p>
          <a:p>
            <a:pPr marL="514350" indent="-514350">
              <a:buFont typeface="+mj-lt"/>
              <a:buAutoNum type="arabicPeriod"/>
            </a:pPr>
            <a:r>
              <a:rPr lang="en-US" sz="2000" dirty="0" smtClean="0">
                <a:cs typeface="Times" charset="0"/>
              </a:rPr>
              <a:t>Build relationships and develop partnerships </a:t>
            </a:r>
          </a:p>
          <a:p>
            <a:pPr marL="514350" indent="-514350">
              <a:buFont typeface="+mj-lt"/>
              <a:buAutoNum type="arabicPeriod"/>
            </a:pPr>
            <a:r>
              <a:rPr lang="en-US" sz="2000" dirty="0" smtClean="0">
                <a:cs typeface="Times" charset="0"/>
              </a:rPr>
              <a:t>Build Coalitions </a:t>
            </a:r>
            <a:endParaRPr lang="en-US" sz="2000" dirty="0">
              <a:cs typeface="Times" charset="0"/>
            </a:endParaRPr>
          </a:p>
          <a:p>
            <a:pPr marL="514350" indent="-514350">
              <a:buFont typeface="+mj-lt"/>
              <a:buAutoNum type="arabicPeriod"/>
            </a:pPr>
            <a:r>
              <a:rPr lang="en-US" sz="2000" dirty="0" smtClean="0">
                <a:cs typeface="Times" charset="0"/>
              </a:rPr>
              <a:t>Identify </a:t>
            </a:r>
            <a:r>
              <a:rPr lang="en-US" sz="2000" dirty="0">
                <a:cs typeface="Times" charset="0"/>
              </a:rPr>
              <a:t>Issues:  Set an Agenda Based on What People </a:t>
            </a:r>
            <a:r>
              <a:rPr lang="en-US" sz="2000" dirty="0" smtClean="0">
                <a:cs typeface="Times" charset="0"/>
              </a:rPr>
              <a:t>Need and want</a:t>
            </a:r>
            <a:endParaRPr lang="en-US" sz="2000" dirty="0">
              <a:cs typeface="Times" charset="0"/>
            </a:endParaRPr>
          </a:p>
          <a:p>
            <a:pPr marL="514350" indent="-514350">
              <a:buFont typeface="+mj-lt"/>
              <a:buAutoNum type="arabicPeriod"/>
            </a:pPr>
            <a:r>
              <a:rPr lang="en-US" sz="2000" dirty="0">
                <a:cs typeface="Times" charset="0"/>
              </a:rPr>
              <a:t>Organize Task Groups to focus on key </a:t>
            </a:r>
            <a:r>
              <a:rPr lang="en-US" sz="2000" dirty="0" smtClean="0">
                <a:cs typeface="Times" charset="0"/>
              </a:rPr>
              <a:t>issues</a:t>
            </a:r>
          </a:p>
          <a:p>
            <a:pPr marL="514350" indent="-514350">
              <a:buFont typeface="+mj-lt"/>
              <a:buAutoNum type="arabicPeriod"/>
            </a:pPr>
            <a:r>
              <a:rPr lang="en-US" sz="2000" dirty="0" smtClean="0">
                <a:cs typeface="Times" charset="0"/>
              </a:rPr>
              <a:t>Understand </a:t>
            </a:r>
            <a:r>
              <a:rPr lang="en-US" sz="2000" dirty="0">
                <a:cs typeface="Times" charset="0"/>
              </a:rPr>
              <a:t>the Perspective of Those who Resist Change</a:t>
            </a:r>
          </a:p>
          <a:p>
            <a:pPr marL="514350" indent="-514350">
              <a:buFont typeface="+mj-lt"/>
              <a:buAutoNum type="arabicPeriod"/>
            </a:pPr>
            <a:r>
              <a:rPr lang="en-US" sz="2000" dirty="0" smtClean="0">
                <a:cs typeface="Times" charset="0"/>
              </a:rPr>
              <a:t>Develop effective communication strategies</a:t>
            </a:r>
          </a:p>
          <a:p>
            <a:pPr marL="514350" indent="-514350">
              <a:buFont typeface="+mj-lt"/>
              <a:buAutoNum type="arabicPeriod"/>
            </a:pPr>
            <a:r>
              <a:rPr lang="en-US" sz="2000" dirty="0" smtClean="0">
                <a:cs typeface="Times" charset="0"/>
              </a:rPr>
              <a:t>Make </a:t>
            </a:r>
            <a:r>
              <a:rPr lang="en-US" sz="2000" dirty="0">
                <a:cs typeface="Times" charset="0"/>
              </a:rPr>
              <a:t>it Work: </a:t>
            </a:r>
            <a:r>
              <a:rPr lang="en-US" sz="2000" dirty="0" smtClean="0">
                <a:cs typeface="Times" charset="0"/>
              </a:rPr>
              <a:t>Select effective approaches for bringing about change</a:t>
            </a:r>
          </a:p>
          <a:p>
            <a:pPr marL="514350" indent="-514350">
              <a:buFont typeface="+mj-lt"/>
              <a:buAutoNum type="arabicPeriod"/>
            </a:pPr>
            <a:r>
              <a:rPr lang="en-US" sz="2000" dirty="0" smtClean="0">
                <a:cs typeface="Times" charset="0"/>
              </a:rPr>
              <a:t>Cultivate leadership </a:t>
            </a:r>
            <a:r>
              <a:rPr lang="mr-IN" sz="2000" dirty="0" smtClean="0">
                <a:cs typeface="Times" charset="0"/>
              </a:rPr>
              <a:t>–</a:t>
            </a:r>
            <a:r>
              <a:rPr lang="en-US" sz="2000" dirty="0" smtClean="0">
                <a:cs typeface="Times" charset="0"/>
              </a:rPr>
              <a:t> develop a network of leaders</a:t>
            </a:r>
            <a:endParaRPr lang="en-US" sz="2000" dirty="0">
              <a:cs typeface="Times" charset="0"/>
            </a:endParaRPr>
          </a:p>
        </p:txBody>
      </p:sp>
    </p:spTree>
    <p:extLst>
      <p:ext uri="{BB962C8B-B14F-4D97-AF65-F5344CB8AC3E}">
        <p14:creationId xmlns:p14="http://schemas.microsoft.com/office/powerpoint/2010/main" val="20472762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Mission Values and Goals</a:t>
            </a:r>
            <a:endParaRPr lang="en-US" dirty="0"/>
          </a:p>
        </p:txBody>
      </p:sp>
      <p:sp>
        <p:nvSpPr>
          <p:cNvPr id="6" name="Content Placeholder 5"/>
          <p:cNvSpPr>
            <a:spLocks noGrp="1"/>
          </p:cNvSpPr>
          <p:nvPr>
            <p:ph idx="1"/>
          </p:nvPr>
        </p:nvSpPr>
        <p:spPr>
          <a:xfrm>
            <a:off x="457200" y="1419340"/>
            <a:ext cx="8229600" cy="4525963"/>
          </a:xfrm>
        </p:spPr>
        <p:txBody>
          <a:bodyPr>
            <a:normAutofit fontScale="92500" lnSpcReduction="20000"/>
          </a:bodyPr>
          <a:lstStyle/>
          <a:p>
            <a:pPr>
              <a:spcAft>
                <a:spcPts val="600"/>
              </a:spcAft>
            </a:pPr>
            <a:r>
              <a:rPr lang="en-US" dirty="0" smtClean="0"/>
              <a:t>Be clear about what you want to accomplish</a:t>
            </a:r>
          </a:p>
          <a:p>
            <a:pPr>
              <a:spcAft>
                <a:spcPts val="600"/>
              </a:spcAft>
            </a:pPr>
            <a:r>
              <a:rPr lang="en-US" dirty="0" smtClean="0"/>
              <a:t>Identify the goals and the non-negotiables </a:t>
            </a:r>
            <a:r>
              <a:rPr lang="mr-IN" dirty="0" smtClean="0"/>
              <a:t>–</a:t>
            </a:r>
            <a:r>
              <a:rPr lang="en-US" dirty="0" smtClean="0"/>
              <a:t> </a:t>
            </a:r>
          </a:p>
          <a:p>
            <a:pPr marL="0" indent="0">
              <a:spcAft>
                <a:spcPts val="600"/>
              </a:spcAft>
              <a:buNone/>
            </a:pPr>
            <a:r>
              <a:rPr lang="en-US" dirty="0" smtClean="0"/>
              <a:t>The things you want to accomplish and the actions that need to be taken to prevent your fears from becoming realized.</a:t>
            </a:r>
          </a:p>
          <a:p>
            <a:pPr marL="0" indent="0">
              <a:spcAft>
                <a:spcPts val="600"/>
              </a:spcAft>
              <a:buNone/>
            </a:pPr>
            <a:r>
              <a:rPr lang="en-US" dirty="0" smtClean="0">
                <a:solidFill>
                  <a:srgbClr val="3366FF"/>
                </a:solidFill>
              </a:rPr>
              <a:t>Philosophy is easy to agree on - </a:t>
            </a:r>
            <a:endParaRPr lang="en-US" dirty="0">
              <a:solidFill>
                <a:srgbClr val="3366FF"/>
              </a:solidFill>
            </a:endParaRPr>
          </a:p>
          <a:p>
            <a:pPr marL="0" indent="0">
              <a:spcAft>
                <a:spcPts val="600"/>
              </a:spcAft>
              <a:buNone/>
            </a:pPr>
            <a:r>
              <a:rPr lang="en-US" dirty="0" smtClean="0"/>
              <a:t>Be prepared to move </a:t>
            </a:r>
            <a:r>
              <a:rPr lang="en-US" dirty="0"/>
              <a:t>from theory to </a:t>
            </a:r>
            <a:r>
              <a:rPr lang="en-US" dirty="0" smtClean="0"/>
              <a:t>practice, from hopes and dreams to the very real decisions that must be made to enable families to access support, help people get jobs </a:t>
            </a:r>
          </a:p>
          <a:p>
            <a:endParaRPr lang="en-US" dirty="0"/>
          </a:p>
        </p:txBody>
      </p:sp>
    </p:spTree>
    <p:extLst>
      <p:ext uri="{BB962C8B-B14F-4D97-AF65-F5344CB8AC3E}">
        <p14:creationId xmlns:p14="http://schemas.microsoft.com/office/powerpoint/2010/main" val="1439984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54391" y="2140211"/>
            <a:ext cx="8220970" cy="2185214"/>
          </a:xfrm>
          <a:prstGeom prst="rect">
            <a:avLst/>
          </a:prstGeom>
          <a:noFill/>
        </p:spPr>
        <p:txBody>
          <a:bodyPr wrap="none" rtlCol="0">
            <a:spAutoFit/>
          </a:bodyPr>
          <a:lstStyle/>
          <a:p>
            <a:pPr algn="ctr"/>
            <a:r>
              <a:rPr lang="en-US" sz="3600" dirty="0" smtClean="0"/>
              <a:t>In theory, theory and practice are different</a:t>
            </a:r>
          </a:p>
          <a:p>
            <a:pPr algn="ctr"/>
            <a:endParaRPr lang="en-US" dirty="0"/>
          </a:p>
          <a:p>
            <a:pPr algn="ctr"/>
            <a:r>
              <a:rPr lang="en-US" dirty="0" smtClean="0"/>
              <a:t>	</a:t>
            </a:r>
            <a:r>
              <a:rPr lang="en-US" sz="3600" dirty="0" smtClean="0"/>
              <a:t>In practice, they are the same</a:t>
            </a:r>
          </a:p>
          <a:p>
            <a:endParaRPr lang="en-US" dirty="0"/>
          </a:p>
          <a:p>
            <a:pPr algn="r"/>
            <a:r>
              <a:rPr lang="en-US" sz="2400" dirty="0" smtClean="0"/>
              <a:t>								Yogi Berra</a:t>
            </a:r>
            <a:endParaRPr lang="en-US" sz="2400" dirty="0"/>
          </a:p>
        </p:txBody>
      </p:sp>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7257366" y="3783711"/>
            <a:ext cx="1459804" cy="2370576"/>
          </a:xfrm>
          <a:prstGeom prst="rect">
            <a:avLst/>
          </a:prstGeom>
          <a:noFill/>
          <a:ln>
            <a:noFill/>
          </a:ln>
        </p:spPr>
      </p:pic>
    </p:spTree>
    <p:extLst>
      <p:ext uri="{BB962C8B-B14F-4D97-AF65-F5344CB8AC3E}">
        <p14:creationId xmlns:p14="http://schemas.microsoft.com/office/powerpoint/2010/main" val="35495352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The </a:t>
            </a:r>
            <a:r>
              <a:rPr lang="en-US" i="1" dirty="0"/>
              <a:t>National Agenda on Supports to Families, 2011 </a:t>
            </a:r>
            <a:endParaRPr lang="en-US" dirty="0"/>
          </a:p>
        </p:txBody>
      </p:sp>
      <p:sp>
        <p:nvSpPr>
          <p:cNvPr id="3" name="Content Placeholder 2"/>
          <p:cNvSpPr>
            <a:spLocks noGrp="1"/>
          </p:cNvSpPr>
          <p:nvPr>
            <p:ph idx="1"/>
          </p:nvPr>
        </p:nvSpPr>
        <p:spPr/>
        <p:txBody>
          <a:bodyPr/>
          <a:lstStyle/>
          <a:p>
            <a:pPr marL="0" indent="0" algn="ctr">
              <a:buNone/>
            </a:pPr>
            <a:r>
              <a:rPr lang="en-US" i="1" dirty="0"/>
              <a:t>The overall goal of supporting families, with all of their complexity, strengths and unique abilities is so they can best support, nurture, love and facilitate opportunities for the achievement of self-determination, interdependence, productivity, integration, and inclusion in all facets of community life for their family members.</a:t>
            </a:r>
            <a:br>
              <a:rPr lang="en-US" i="1" dirty="0"/>
            </a:br>
            <a:endParaRPr lang="en-US" sz="2400" dirty="0"/>
          </a:p>
          <a:p>
            <a:pPr marL="0" indent="0">
              <a:buNone/>
            </a:pPr>
            <a:endParaRPr lang="en-US" dirty="0"/>
          </a:p>
        </p:txBody>
      </p:sp>
    </p:spTree>
    <p:extLst>
      <p:ext uri="{BB962C8B-B14F-4D97-AF65-F5344CB8AC3E}">
        <p14:creationId xmlns:p14="http://schemas.microsoft.com/office/powerpoint/2010/main" val="21052572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Key Steps in establishing a family support coalition - </a:t>
            </a:r>
            <a:br>
              <a:rPr lang="en-US" dirty="0"/>
            </a:br>
            <a:endParaRPr lang="en-US" dirty="0"/>
          </a:p>
        </p:txBody>
      </p:sp>
    </p:spTree>
    <p:extLst>
      <p:ext uri="{BB962C8B-B14F-4D97-AF65-F5344CB8AC3E}">
        <p14:creationId xmlns:p14="http://schemas.microsoft.com/office/powerpoint/2010/main" val="26377897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algn="l"/>
            <a:r>
              <a:rPr lang="en-US" b="1" i="1" dirty="0" smtClean="0"/>
              <a:t>Values, Decisions and Evidence</a:t>
            </a:r>
            <a:endParaRPr lang="en-US" dirty="0"/>
          </a:p>
        </p:txBody>
      </p:sp>
      <p:sp>
        <p:nvSpPr>
          <p:cNvPr id="31747" name="Rectangle 3"/>
          <p:cNvSpPr>
            <a:spLocks noGrp="1" noChangeArrowheads="1"/>
          </p:cNvSpPr>
          <p:nvPr>
            <p:ph idx="1"/>
          </p:nvPr>
        </p:nvSpPr>
        <p:spPr>
          <a:xfrm>
            <a:off x="623633" y="1581574"/>
            <a:ext cx="7786581" cy="4300889"/>
          </a:xfrm>
        </p:spPr>
        <p:txBody>
          <a:bodyPr>
            <a:normAutofit fontScale="62500" lnSpcReduction="20000"/>
          </a:bodyPr>
          <a:lstStyle/>
          <a:p>
            <a:pPr>
              <a:spcBef>
                <a:spcPts val="528"/>
              </a:spcBef>
              <a:spcAft>
                <a:spcPts val="600"/>
              </a:spcAft>
            </a:pPr>
            <a:r>
              <a:rPr lang="en-US" dirty="0" smtClean="0">
                <a:cs typeface="Times" charset="0"/>
              </a:rPr>
              <a:t>We want to make decisions based on evidence, on information that affirms that one approach is actually better than another, has better outcomes</a:t>
            </a:r>
            <a:endParaRPr lang="en-US" dirty="0">
              <a:cs typeface="Times" charset="0"/>
            </a:endParaRPr>
          </a:p>
          <a:p>
            <a:pPr>
              <a:spcBef>
                <a:spcPts val="528"/>
              </a:spcBef>
              <a:spcAft>
                <a:spcPts val="600"/>
              </a:spcAft>
            </a:pPr>
            <a:r>
              <a:rPr lang="en-US" dirty="0" smtClean="0">
                <a:cs typeface="Times" charset="0"/>
              </a:rPr>
              <a:t>But some decisions must be based on human and civil rights.</a:t>
            </a:r>
          </a:p>
          <a:p>
            <a:pPr>
              <a:spcBef>
                <a:spcPts val="528"/>
              </a:spcBef>
              <a:spcAft>
                <a:spcPts val="600"/>
              </a:spcAft>
            </a:pPr>
            <a:r>
              <a:rPr lang="en-US" dirty="0" smtClean="0">
                <a:cs typeface="Times" charset="0"/>
              </a:rPr>
              <a:t>We don’t need to data to tell us that people with disabilities are entitled to </a:t>
            </a:r>
          </a:p>
          <a:p>
            <a:pPr lvl="1">
              <a:spcBef>
                <a:spcPts val="528"/>
              </a:spcBef>
              <a:spcAft>
                <a:spcPts val="600"/>
              </a:spcAft>
            </a:pPr>
            <a:r>
              <a:rPr lang="en-US" dirty="0" smtClean="0">
                <a:cs typeface="Times" charset="0"/>
              </a:rPr>
              <a:t>fully access employment and community services, </a:t>
            </a:r>
          </a:p>
          <a:p>
            <a:pPr lvl="1">
              <a:spcBef>
                <a:spcPts val="528"/>
              </a:spcBef>
              <a:spcAft>
                <a:spcPts val="600"/>
              </a:spcAft>
            </a:pPr>
            <a:r>
              <a:rPr lang="en-US" dirty="0" smtClean="0">
                <a:cs typeface="Times" charset="0"/>
              </a:rPr>
              <a:t>Participate in community activities</a:t>
            </a:r>
          </a:p>
          <a:p>
            <a:pPr lvl="1">
              <a:spcBef>
                <a:spcPts val="528"/>
              </a:spcBef>
              <a:spcAft>
                <a:spcPts val="600"/>
              </a:spcAft>
            </a:pPr>
            <a:r>
              <a:rPr lang="en-US" dirty="0" smtClean="0">
                <a:cs typeface="Times" charset="0"/>
              </a:rPr>
              <a:t>Live with their friends and families</a:t>
            </a:r>
          </a:p>
          <a:p>
            <a:pPr lvl="1">
              <a:spcBef>
                <a:spcPts val="528"/>
              </a:spcBef>
              <a:spcAft>
                <a:spcPts val="600"/>
              </a:spcAft>
            </a:pPr>
            <a:r>
              <a:rPr lang="en-US" dirty="0" smtClean="0">
                <a:cs typeface="Times" charset="0"/>
              </a:rPr>
              <a:t>To go to school, attend classes and graduate with their friends </a:t>
            </a:r>
          </a:p>
          <a:p>
            <a:pPr>
              <a:spcBef>
                <a:spcPts val="528"/>
              </a:spcBef>
              <a:spcAft>
                <a:spcPts val="600"/>
              </a:spcAft>
            </a:pPr>
            <a:r>
              <a:rPr lang="en-US" dirty="0" smtClean="0">
                <a:cs typeface="Times" charset="0"/>
              </a:rPr>
              <a:t>It important to be able to separate decisions that must be made on the basis of data from those that reflect the right thing to do. </a:t>
            </a:r>
            <a:endParaRPr lang="en-US" dirty="0">
              <a:cs typeface="Times" charset="0"/>
            </a:endParaRPr>
          </a:p>
        </p:txBody>
      </p:sp>
    </p:spTree>
    <p:extLst>
      <p:ext uri="{BB962C8B-B14F-4D97-AF65-F5344CB8AC3E}">
        <p14:creationId xmlns:p14="http://schemas.microsoft.com/office/powerpoint/2010/main" val="1149536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ormAutofit fontScale="90000"/>
          </a:bodyPr>
          <a:lstStyle/>
          <a:p>
            <a:r>
              <a:rPr lang="en-US" b="1" i="1" dirty="0">
                <a:solidFill>
                  <a:schemeClr val="tx1"/>
                </a:solidFill>
                <a:latin typeface="+mn-lt"/>
                <a:cs typeface="Times" charset="0"/>
              </a:rPr>
              <a:t>Understanding System </a:t>
            </a:r>
            <a:r>
              <a:rPr lang="en-US" b="1" i="1" dirty="0" smtClean="0">
                <a:solidFill>
                  <a:schemeClr val="tx1"/>
                </a:solidFill>
                <a:latin typeface="+mn-lt"/>
                <a:cs typeface="Times" charset="0"/>
              </a:rPr>
              <a:t>Structure,  </a:t>
            </a:r>
            <a:r>
              <a:rPr lang="en-US" b="1" i="1" dirty="0">
                <a:solidFill>
                  <a:schemeClr val="tx1"/>
                </a:solidFill>
                <a:latin typeface="+mn-lt"/>
                <a:cs typeface="Times" charset="0"/>
              </a:rPr>
              <a:t>Functioning</a:t>
            </a:r>
            <a:r>
              <a:rPr lang="en-US" dirty="0">
                <a:solidFill>
                  <a:schemeClr val="tx1"/>
                </a:solidFill>
                <a:latin typeface="Palatino" charset="0"/>
                <a:cs typeface="Times" charset="0"/>
              </a:rPr>
              <a:t> </a:t>
            </a:r>
            <a:r>
              <a:rPr lang="en-US" b="1" i="1" dirty="0" smtClean="0">
                <a:cs typeface="Times" charset="0"/>
              </a:rPr>
              <a:t>and Characteristics</a:t>
            </a:r>
            <a:endParaRPr lang="en-US" b="1" i="1" dirty="0">
              <a:solidFill>
                <a:schemeClr val="tx1"/>
              </a:solidFill>
              <a:latin typeface="Palatino" charset="0"/>
              <a:cs typeface="Times" charset="0"/>
            </a:endParaRPr>
          </a:p>
        </p:txBody>
      </p:sp>
      <p:sp>
        <p:nvSpPr>
          <p:cNvPr id="35843" name="Rectangle 3"/>
          <p:cNvSpPr>
            <a:spLocks noGrp="1" noChangeArrowheads="1"/>
          </p:cNvSpPr>
          <p:nvPr>
            <p:ph idx="1"/>
          </p:nvPr>
        </p:nvSpPr>
        <p:spPr>
          <a:xfrm>
            <a:off x="457200" y="1981200"/>
            <a:ext cx="8382000" cy="4114800"/>
          </a:xfrm>
        </p:spPr>
        <p:txBody>
          <a:bodyPr>
            <a:normAutofit fontScale="92500" lnSpcReduction="20000"/>
          </a:bodyPr>
          <a:lstStyle/>
          <a:p>
            <a:r>
              <a:rPr lang="en-US" sz="3100" dirty="0">
                <a:cs typeface="Times" charset="0"/>
              </a:rPr>
              <a:t>Formal and Informal Systems of Support</a:t>
            </a:r>
          </a:p>
          <a:p>
            <a:r>
              <a:rPr lang="en-US" sz="3100" dirty="0">
                <a:cs typeface="Times" charset="0"/>
              </a:rPr>
              <a:t>Structure</a:t>
            </a:r>
          </a:p>
          <a:p>
            <a:pPr lvl="1"/>
            <a:r>
              <a:rPr lang="en-US" dirty="0" smtClean="0">
                <a:cs typeface="Times" charset="0"/>
              </a:rPr>
              <a:t>Different systems have different designs </a:t>
            </a:r>
            <a:endParaRPr lang="en-US" dirty="0">
              <a:cs typeface="Times" charset="0"/>
            </a:endParaRPr>
          </a:p>
          <a:p>
            <a:pPr lvl="1"/>
            <a:r>
              <a:rPr lang="en-US" dirty="0">
                <a:cs typeface="Times" charset="0"/>
              </a:rPr>
              <a:t>System Separation</a:t>
            </a:r>
          </a:p>
          <a:p>
            <a:pPr lvl="1"/>
            <a:r>
              <a:rPr lang="en-US" dirty="0">
                <a:cs typeface="Times" charset="0"/>
              </a:rPr>
              <a:t>Funding Separation</a:t>
            </a:r>
          </a:p>
          <a:p>
            <a:r>
              <a:rPr lang="en-US" sz="3100" dirty="0">
                <a:cs typeface="Times" charset="0"/>
              </a:rPr>
              <a:t>Operation</a:t>
            </a:r>
          </a:p>
          <a:p>
            <a:r>
              <a:rPr lang="en-US" sz="3100" dirty="0">
                <a:cs typeface="Times" charset="0"/>
              </a:rPr>
              <a:t>Finance, Eligibility and Criteria for Service Provision</a:t>
            </a:r>
          </a:p>
          <a:p>
            <a:r>
              <a:rPr lang="en-US" sz="3100" dirty="0">
                <a:cs typeface="Times" charset="0"/>
              </a:rPr>
              <a:t>Decision Making</a:t>
            </a:r>
          </a:p>
          <a:p>
            <a:r>
              <a:rPr lang="en-US" sz="3100" dirty="0">
                <a:cs typeface="Times" charset="0"/>
              </a:rPr>
              <a:t>Language and Philosophy</a:t>
            </a:r>
          </a:p>
        </p:txBody>
      </p:sp>
    </p:spTree>
    <p:extLst>
      <p:ext uri="{BB962C8B-B14F-4D97-AF65-F5344CB8AC3E}">
        <p14:creationId xmlns:p14="http://schemas.microsoft.com/office/powerpoint/2010/main" val="33889954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85800" y="381000"/>
            <a:ext cx="7772400" cy="1143000"/>
          </a:xfrm>
        </p:spPr>
        <p:txBody>
          <a:bodyPr/>
          <a:lstStyle/>
          <a:p>
            <a:r>
              <a:rPr lang="en-US" sz="3600" b="1" i="1" dirty="0">
                <a:solidFill>
                  <a:schemeClr val="tx1"/>
                </a:solidFill>
                <a:latin typeface="+mn-lt"/>
                <a:cs typeface="Times" charset="0"/>
              </a:rPr>
              <a:t>Know How the System is Financed</a:t>
            </a:r>
            <a:endParaRPr lang="en-US" dirty="0">
              <a:solidFill>
                <a:schemeClr val="tx1"/>
              </a:solidFill>
              <a:latin typeface="+mn-lt"/>
              <a:cs typeface="Times" charset="0"/>
            </a:endParaRPr>
          </a:p>
        </p:txBody>
      </p:sp>
      <p:sp>
        <p:nvSpPr>
          <p:cNvPr id="37891" name="Rectangle 3"/>
          <p:cNvSpPr>
            <a:spLocks noGrp="1" noChangeArrowheads="1"/>
          </p:cNvSpPr>
          <p:nvPr>
            <p:ph idx="1"/>
          </p:nvPr>
        </p:nvSpPr>
        <p:spPr>
          <a:xfrm>
            <a:off x="685800" y="1600200"/>
            <a:ext cx="8001000" cy="4867168"/>
          </a:xfrm>
        </p:spPr>
        <p:txBody>
          <a:bodyPr>
            <a:normAutofit/>
          </a:bodyPr>
          <a:lstStyle/>
          <a:p>
            <a:pPr>
              <a:lnSpc>
                <a:spcPct val="90000"/>
              </a:lnSpc>
            </a:pPr>
            <a:r>
              <a:rPr lang="en-US" dirty="0" smtClean="0">
                <a:cs typeface="Times" charset="0"/>
              </a:rPr>
              <a:t>Take time to understand </a:t>
            </a:r>
            <a:r>
              <a:rPr lang="en-US" dirty="0">
                <a:cs typeface="Times" charset="0"/>
              </a:rPr>
              <a:t>the complexity of Medicaid, Medicare, private insurance.</a:t>
            </a:r>
          </a:p>
          <a:p>
            <a:pPr>
              <a:lnSpc>
                <a:spcPct val="90000"/>
              </a:lnSpc>
            </a:pPr>
            <a:r>
              <a:rPr lang="en-US" dirty="0" smtClean="0">
                <a:cs typeface="Times" charset="0"/>
              </a:rPr>
              <a:t>Plot </a:t>
            </a:r>
            <a:r>
              <a:rPr lang="en-US" dirty="0">
                <a:cs typeface="Times" charset="0"/>
              </a:rPr>
              <a:t>out how different systems are funded.  </a:t>
            </a:r>
          </a:p>
          <a:p>
            <a:pPr>
              <a:lnSpc>
                <a:spcPct val="90000"/>
              </a:lnSpc>
            </a:pPr>
            <a:r>
              <a:rPr lang="en-US" dirty="0">
                <a:cs typeface="Times" charset="0"/>
              </a:rPr>
              <a:t>Follow the money, follow t</a:t>
            </a:r>
            <a:r>
              <a:rPr lang="en-US" dirty="0" smtClean="0">
                <a:cs typeface="Times" charset="0"/>
              </a:rPr>
              <a:t>he </a:t>
            </a:r>
            <a:r>
              <a:rPr lang="en-US" dirty="0">
                <a:cs typeface="Times" charset="0"/>
              </a:rPr>
              <a:t>responsibility.</a:t>
            </a:r>
          </a:p>
          <a:p>
            <a:pPr>
              <a:lnSpc>
                <a:spcPct val="90000"/>
              </a:lnSpc>
            </a:pPr>
            <a:r>
              <a:rPr lang="en-US" dirty="0">
                <a:cs typeface="Times" charset="0"/>
              </a:rPr>
              <a:t>Develop an understanding </a:t>
            </a:r>
            <a:r>
              <a:rPr lang="en-US" dirty="0" smtClean="0">
                <a:cs typeface="Times" charset="0"/>
              </a:rPr>
              <a:t>contract relationships </a:t>
            </a:r>
            <a:r>
              <a:rPr lang="en-US" dirty="0">
                <a:cs typeface="Times" charset="0"/>
              </a:rPr>
              <a:t>between t</a:t>
            </a:r>
            <a:r>
              <a:rPr lang="en-US" dirty="0" smtClean="0">
                <a:cs typeface="Times" charset="0"/>
              </a:rPr>
              <a:t>he </a:t>
            </a:r>
            <a:r>
              <a:rPr lang="en-US" dirty="0">
                <a:cs typeface="Times" charset="0"/>
              </a:rPr>
              <a:t>state or funding agency and the provider</a:t>
            </a:r>
            <a:r>
              <a:rPr lang="en-US" dirty="0" smtClean="0">
                <a:cs typeface="Times" charset="0"/>
              </a:rPr>
              <a:t>.</a:t>
            </a:r>
          </a:p>
          <a:p>
            <a:pPr>
              <a:lnSpc>
                <a:spcPct val="90000"/>
              </a:lnSpc>
            </a:pPr>
            <a:r>
              <a:rPr lang="en-US" dirty="0" smtClean="0">
                <a:cs typeface="Times" charset="0"/>
              </a:rPr>
              <a:t>Find out who knows the answers and the system</a:t>
            </a:r>
          </a:p>
          <a:p>
            <a:pPr>
              <a:lnSpc>
                <a:spcPct val="90000"/>
              </a:lnSpc>
            </a:pPr>
            <a:endParaRPr lang="en-US" dirty="0">
              <a:cs typeface="Times" charset="0"/>
            </a:endParaRPr>
          </a:p>
        </p:txBody>
      </p:sp>
    </p:spTree>
    <p:extLst>
      <p:ext uri="{BB962C8B-B14F-4D97-AF65-F5344CB8AC3E}">
        <p14:creationId xmlns:p14="http://schemas.microsoft.com/office/powerpoint/2010/main" val="4526237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885576" y="274638"/>
            <a:ext cx="7801223" cy="1143000"/>
          </a:xfrm>
        </p:spPr>
        <p:txBody>
          <a:bodyPr>
            <a:normAutofit fontScale="90000"/>
          </a:bodyPr>
          <a:lstStyle/>
          <a:p>
            <a:pPr algn="l"/>
            <a:r>
              <a:rPr lang="en-US" b="1" dirty="0" smtClean="0"/>
              <a:t>Develop the Capacity to Support Education </a:t>
            </a:r>
            <a:r>
              <a:rPr lang="en-US" b="1" dirty="0"/>
              <a:t>and Training</a:t>
            </a:r>
          </a:p>
        </p:txBody>
      </p:sp>
      <p:sp>
        <p:nvSpPr>
          <p:cNvPr id="25603" name="Rectangle 3"/>
          <p:cNvSpPr>
            <a:spLocks noGrp="1" noChangeArrowheads="1"/>
          </p:cNvSpPr>
          <p:nvPr>
            <p:ph idx="1"/>
          </p:nvPr>
        </p:nvSpPr>
        <p:spPr>
          <a:xfrm>
            <a:off x="756847" y="1492770"/>
            <a:ext cx="7848748" cy="4114800"/>
          </a:xfrm>
        </p:spPr>
        <p:txBody>
          <a:bodyPr>
            <a:normAutofit fontScale="92500" lnSpcReduction="10000"/>
          </a:bodyPr>
          <a:lstStyle/>
          <a:p>
            <a:r>
              <a:rPr lang="en-US" dirty="0" smtClean="0"/>
              <a:t>Becoming a source for education and training provides excellent opportunities for bringing people, all people together</a:t>
            </a:r>
          </a:p>
          <a:p>
            <a:pPr lvl="1"/>
            <a:r>
              <a:rPr lang="en-US" dirty="0" smtClean="0"/>
              <a:t>Collaboration and coalition building</a:t>
            </a:r>
          </a:p>
          <a:p>
            <a:pPr lvl="1"/>
            <a:r>
              <a:rPr lang="en-US" dirty="0" smtClean="0"/>
              <a:t>Problem solving</a:t>
            </a:r>
          </a:p>
          <a:p>
            <a:pPr lvl="1"/>
            <a:r>
              <a:rPr lang="en-US" dirty="0" smtClean="0"/>
              <a:t>Providing advice and assistance</a:t>
            </a:r>
          </a:p>
          <a:p>
            <a:r>
              <a:rPr lang="en-US" dirty="0" smtClean="0"/>
              <a:t>Create and support opportunities for training</a:t>
            </a:r>
            <a:r>
              <a:rPr lang="en-US" dirty="0"/>
              <a:t>, more training</a:t>
            </a:r>
            <a:r>
              <a:rPr lang="en-US" dirty="0" smtClean="0"/>
              <a:t>,</a:t>
            </a:r>
            <a:r>
              <a:rPr lang="en-US" dirty="0"/>
              <a:t> </a:t>
            </a:r>
            <a:r>
              <a:rPr lang="en-US" dirty="0" smtClean="0"/>
              <a:t>and </a:t>
            </a:r>
            <a:r>
              <a:rPr lang="en-US" dirty="0"/>
              <a:t>still more training</a:t>
            </a:r>
            <a:r>
              <a:rPr lang="en-US" dirty="0" smtClean="0"/>
              <a:t>.</a:t>
            </a:r>
          </a:p>
          <a:p>
            <a:r>
              <a:rPr lang="en-US" dirty="0" smtClean="0"/>
              <a:t>Values </a:t>
            </a:r>
            <a:r>
              <a:rPr lang="mr-IN" dirty="0" smtClean="0"/>
              <a:t>–</a:t>
            </a:r>
            <a:r>
              <a:rPr lang="en-US" dirty="0" smtClean="0"/>
              <a:t> include everyone</a:t>
            </a:r>
            <a:endParaRPr lang="en-US" dirty="0"/>
          </a:p>
          <a:p>
            <a:endParaRPr lang="en-US" dirty="0"/>
          </a:p>
        </p:txBody>
      </p:sp>
    </p:spTree>
    <p:extLst>
      <p:ext uri="{BB962C8B-B14F-4D97-AF65-F5344CB8AC3E}">
        <p14:creationId xmlns:p14="http://schemas.microsoft.com/office/powerpoint/2010/main" val="884441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t>
            </a:r>
            <a:endParaRPr lang="en-US" dirty="0"/>
          </a:p>
        </p:txBody>
      </p:sp>
      <p:sp>
        <p:nvSpPr>
          <p:cNvPr id="3" name="Content Placeholder 2"/>
          <p:cNvSpPr>
            <a:spLocks noGrp="1"/>
          </p:cNvSpPr>
          <p:nvPr>
            <p:ph idx="1"/>
          </p:nvPr>
        </p:nvSpPr>
        <p:spPr/>
        <p:txBody>
          <a:bodyPr>
            <a:normAutofit/>
          </a:bodyPr>
          <a:lstStyle/>
          <a:p>
            <a:pPr>
              <a:spcBef>
                <a:spcPts val="600"/>
              </a:spcBef>
            </a:pPr>
            <a:r>
              <a:rPr lang="en-US" dirty="0" smtClean="0"/>
              <a:t>What opportunities are available for the Council and family groups to influence policy and practice?</a:t>
            </a:r>
          </a:p>
          <a:p>
            <a:pPr>
              <a:spcBef>
                <a:spcPts val="600"/>
              </a:spcBef>
            </a:pPr>
            <a:r>
              <a:rPr lang="en-US" dirty="0" smtClean="0"/>
              <a:t>How are effective movements created?</a:t>
            </a:r>
          </a:p>
          <a:p>
            <a:pPr>
              <a:spcBef>
                <a:spcPts val="600"/>
              </a:spcBef>
            </a:pPr>
            <a:r>
              <a:rPr lang="en-US" dirty="0" smtClean="0"/>
              <a:t>What strategies work to remove barriers and stimulate positive change?</a:t>
            </a:r>
          </a:p>
          <a:p>
            <a:pPr>
              <a:spcBef>
                <a:spcPts val="600"/>
              </a:spcBef>
            </a:pPr>
            <a:r>
              <a:rPr lang="en-US" dirty="0" smtClean="0"/>
              <a:t>What has moved the needle</a:t>
            </a:r>
          </a:p>
        </p:txBody>
      </p:sp>
    </p:spTree>
    <p:extLst>
      <p:ext uri="{BB962C8B-B14F-4D97-AF65-F5344CB8AC3E}">
        <p14:creationId xmlns:p14="http://schemas.microsoft.com/office/powerpoint/2010/main" val="5301850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0" y="274638"/>
            <a:ext cx="8229600" cy="1143000"/>
          </a:xfrm>
        </p:spPr>
        <p:txBody>
          <a:bodyPr>
            <a:normAutofit fontScale="90000"/>
          </a:bodyPr>
          <a:lstStyle/>
          <a:p>
            <a:pPr algn="r"/>
            <a:r>
              <a:rPr lang="en-US" b="1" i="1" dirty="0" smtClean="0">
                <a:solidFill>
                  <a:schemeClr val="tx1"/>
                </a:solidFill>
                <a:cs typeface="Times" charset="0"/>
              </a:rPr>
              <a:t>Build Credibility, Know </a:t>
            </a:r>
            <a:r>
              <a:rPr lang="en-US" b="1" i="1" dirty="0">
                <a:solidFill>
                  <a:schemeClr val="tx1"/>
                </a:solidFill>
                <a:cs typeface="Times" charset="0"/>
              </a:rPr>
              <a:t>Your Facts</a:t>
            </a:r>
            <a:r>
              <a:rPr lang="en-US" b="1" i="1" dirty="0" smtClean="0">
                <a:solidFill>
                  <a:schemeClr val="tx1"/>
                </a:solidFill>
                <a:cs typeface="Times" charset="0"/>
              </a:rPr>
              <a:t>!!</a:t>
            </a:r>
            <a:endParaRPr lang="en-US" dirty="0">
              <a:solidFill>
                <a:schemeClr val="tx1"/>
              </a:solidFill>
              <a:cs typeface="Times" charset="0"/>
            </a:endParaRPr>
          </a:p>
        </p:txBody>
      </p:sp>
      <p:sp>
        <p:nvSpPr>
          <p:cNvPr id="38915" name="Rectangle 3"/>
          <p:cNvSpPr>
            <a:spLocks noGrp="1" noChangeArrowheads="1"/>
          </p:cNvSpPr>
          <p:nvPr>
            <p:ph type="body" idx="4294967295"/>
          </p:nvPr>
        </p:nvSpPr>
        <p:spPr>
          <a:xfrm>
            <a:off x="762000" y="1728788"/>
            <a:ext cx="7748588" cy="4114800"/>
          </a:xfrm>
        </p:spPr>
        <p:txBody>
          <a:bodyPr>
            <a:normAutofit/>
          </a:bodyPr>
          <a:lstStyle/>
          <a:p>
            <a:r>
              <a:rPr lang="en-US" dirty="0">
                <a:cs typeface="Times" charset="0"/>
              </a:rPr>
              <a:t>Identify Key </a:t>
            </a:r>
            <a:r>
              <a:rPr lang="en-US" dirty="0" smtClean="0">
                <a:cs typeface="Times" charset="0"/>
              </a:rPr>
              <a:t>Issues, strengths and needs </a:t>
            </a:r>
            <a:endParaRPr lang="en-US" dirty="0">
              <a:cs typeface="Times" charset="0"/>
            </a:endParaRPr>
          </a:p>
          <a:p>
            <a:r>
              <a:rPr lang="en-US" dirty="0">
                <a:cs typeface="Times" charset="0"/>
              </a:rPr>
              <a:t>Use Familiar and Credible Sources</a:t>
            </a:r>
          </a:p>
          <a:p>
            <a:r>
              <a:rPr lang="en-US" dirty="0" smtClean="0">
                <a:cs typeface="Times" charset="0"/>
              </a:rPr>
              <a:t>Use </a:t>
            </a:r>
            <a:r>
              <a:rPr lang="en-US" dirty="0">
                <a:cs typeface="Times" charset="0"/>
              </a:rPr>
              <a:t>Data to Back up Your Points</a:t>
            </a:r>
          </a:p>
          <a:p>
            <a:r>
              <a:rPr lang="en-US" dirty="0">
                <a:cs typeface="Times" charset="0"/>
              </a:rPr>
              <a:t>Be Consistent  and </a:t>
            </a:r>
            <a:r>
              <a:rPr lang="en-US" dirty="0" smtClean="0">
                <a:cs typeface="Times" charset="0"/>
              </a:rPr>
              <a:t>Concise</a:t>
            </a:r>
          </a:p>
          <a:p>
            <a:r>
              <a:rPr lang="en-US" dirty="0" smtClean="0">
                <a:cs typeface="Times" charset="0"/>
              </a:rPr>
              <a:t>Give credit to positive actions and changes</a:t>
            </a:r>
            <a:endParaRPr lang="en-US" dirty="0">
              <a:cs typeface="Times" charset="0"/>
            </a:endParaRPr>
          </a:p>
        </p:txBody>
      </p:sp>
    </p:spTree>
    <p:extLst>
      <p:ext uri="{BB962C8B-B14F-4D97-AF65-F5344CB8AC3E}">
        <p14:creationId xmlns:p14="http://schemas.microsoft.com/office/powerpoint/2010/main" val="5558374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274638"/>
            <a:ext cx="8229600" cy="962016"/>
          </a:xfrm>
        </p:spPr>
        <p:txBody>
          <a:bodyPr/>
          <a:lstStyle/>
          <a:p>
            <a:r>
              <a:rPr lang="en-US" b="1" i="1" dirty="0">
                <a:solidFill>
                  <a:schemeClr val="tx1"/>
                </a:solidFill>
                <a:cs typeface="Times" charset="0"/>
              </a:rPr>
              <a:t>Organize a Task Group</a:t>
            </a:r>
            <a:endParaRPr lang="en-US" dirty="0">
              <a:solidFill>
                <a:schemeClr val="tx1"/>
              </a:solidFill>
              <a:cs typeface="Times" charset="0"/>
            </a:endParaRPr>
          </a:p>
        </p:txBody>
      </p:sp>
      <p:sp>
        <p:nvSpPr>
          <p:cNvPr id="39939" name="Rectangle 3"/>
          <p:cNvSpPr>
            <a:spLocks noGrp="1" noChangeArrowheads="1"/>
          </p:cNvSpPr>
          <p:nvPr>
            <p:ph idx="1"/>
          </p:nvPr>
        </p:nvSpPr>
        <p:spPr>
          <a:xfrm>
            <a:off x="457200" y="1417638"/>
            <a:ext cx="8229600" cy="4708525"/>
          </a:xfrm>
        </p:spPr>
        <p:txBody>
          <a:bodyPr>
            <a:normAutofit/>
          </a:bodyPr>
          <a:lstStyle/>
          <a:p>
            <a:r>
              <a:rPr lang="en-US" dirty="0">
                <a:cs typeface="Times" charset="0"/>
              </a:rPr>
              <a:t>It is important to know yourself and your own values, but if you are going to work closely with others, you must know, understand and accept their values as well. </a:t>
            </a:r>
          </a:p>
          <a:p>
            <a:pPr lvl="1"/>
            <a:r>
              <a:rPr lang="en-US" dirty="0">
                <a:cs typeface="Times" charset="0"/>
              </a:rPr>
              <a:t>DD Act Work Group</a:t>
            </a:r>
          </a:p>
          <a:p>
            <a:pPr lvl="1"/>
            <a:r>
              <a:rPr lang="en-US" dirty="0">
                <a:cs typeface="Times" charset="0"/>
              </a:rPr>
              <a:t>Division Work Group</a:t>
            </a:r>
          </a:p>
          <a:p>
            <a:pPr lvl="1"/>
            <a:r>
              <a:rPr lang="en-US" dirty="0">
                <a:cs typeface="Times" charset="0"/>
              </a:rPr>
              <a:t>System </a:t>
            </a:r>
            <a:r>
              <a:rPr lang="en-US" dirty="0" smtClean="0">
                <a:cs typeface="Times" charset="0"/>
              </a:rPr>
              <a:t>Planning</a:t>
            </a:r>
          </a:p>
          <a:p>
            <a:r>
              <a:rPr lang="en-US" i="1" dirty="0">
                <a:cs typeface="Times" charset="0"/>
              </a:rPr>
              <a:t>Understand the </a:t>
            </a:r>
            <a:r>
              <a:rPr lang="en-US" i="1" dirty="0" smtClean="0">
                <a:cs typeface="Times" charset="0"/>
              </a:rPr>
              <a:t>perspectives </a:t>
            </a:r>
            <a:r>
              <a:rPr lang="en-US" i="1" dirty="0">
                <a:cs typeface="Times" charset="0"/>
              </a:rPr>
              <a:t>of </a:t>
            </a:r>
            <a:r>
              <a:rPr lang="en-US" i="1" dirty="0" smtClean="0">
                <a:cs typeface="Times" charset="0"/>
              </a:rPr>
              <a:t>those </a:t>
            </a:r>
            <a:r>
              <a:rPr lang="en-US" i="1" dirty="0">
                <a:cs typeface="Times" charset="0"/>
              </a:rPr>
              <a:t>who </a:t>
            </a:r>
            <a:r>
              <a:rPr lang="en-US" i="1" dirty="0" smtClean="0">
                <a:cs typeface="Times" charset="0"/>
              </a:rPr>
              <a:t>resist change</a:t>
            </a:r>
            <a:endParaRPr lang="en-US" dirty="0">
              <a:cs typeface="Times" charset="0"/>
            </a:endParaRPr>
          </a:p>
        </p:txBody>
      </p:sp>
    </p:spTree>
    <p:extLst>
      <p:ext uri="{BB962C8B-B14F-4D97-AF65-F5344CB8AC3E}">
        <p14:creationId xmlns:p14="http://schemas.microsoft.com/office/powerpoint/2010/main" val="14634939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843932"/>
            <a:ext cx="8229600" cy="618327"/>
          </a:xfrm>
        </p:spPr>
        <p:txBody>
          <a:bodyPr>
            <a:normAutofit fontScale="90000"/>
          </a:bodyPr>
          <a:lstStyle/>
          <a:p>
            <a:r>
              <a:rPr lang="en-US" sz="5300" b="1" dirty="0">
                <a:cs typeface="Times" charset="0"/>
              </a:rPr>
              <a:t>Why do people resist change?</a:t>
            </a:r>
            <a:r>
              <a:rPr lang="en-US" dirty="0">
                <a:cs typeface="Times" charset="0"/>
              </a:rPr>
              <a:t/>
            </a:r>
            <a:br>
              <a:rPr lang="en-US" dirty="0">
                <a:cs typeface="Times" charset="0"/>
              </a:rPr>
            </a:br>
            <a:endParaRPr lang="en-US" dirty="0">
              <a:solidFill>
                <a:schemeClr val="tx1"/>
              </a:solidFill>
              <a:cs typeface="Times" charset="0"/>
            </a:endParaRPr>
          </a:p>
        </p:txBody>
      </p:sp>
      <p:sp>
        <p:nvSpPr>
          <p:cNvPr id="43011" name="Rectangle 3"/>
          <p:cNvSpPr>
            <a:spLocks noGrp="1" noChangeArrowheads="1"/>
          </p:cNvSpPr>
          <p:nvPr>
            <p:ph idx="1"/>
          </p:nvPr>
        </p:nvSpPr>
        <p:spPr>
          <a:xfrm>
            <a:off x="685800" y="1663681"/>
            <a:ext cx="6705600" cy="4114800"/>
          </a:xfrm>
        </p:spPr>
        <p:txBody>
          <a:bodyPr>
            <a:normAutofit fontScale="92500" lnSpcReduction="10000"/>
          </a:bodyPr>
          <a:lstStyle/>
          <a:p>
            <a:pPr>
              <a:lnSpc>
                <a:spcPct val="90000"/>
              </a:lnSpc>
            </a:pPr>
            <a:r>
              <a:rPr lang="en-US" b="1" i="1" dirty="0" smtClean="0">
                <a:cs typeface="Times" charset="0"/>
              </a:rPr>
              <a:t>The age old question</a:t>
            </a:r>
          </a:p>
          <a:p>
            <a:pPr lvl="1">
              <a:lnSpc>
                <a:spcPct val="90000"/>
              </a:lnSpc>
            </a:pPr>
            <a:r>
              <a:rPr lang="en-US" dirty="0" smtClean="0">
                <a:cs typeface="Times" charset="0"/>
              </a:rPr>
              <a:t>Personal </a:t>
            </a:r>
            <a:r>
              <a:rPr lang="en-US" dirty="0">
                <a:cs typeface="Times" charset="0"/>
              </a:rPr>
              <a:t>Reasons</a:t>
            </a:r>
          </a:p>
          <a:p>
            <a:pPr lvl="1">
              <a:lnSpc>
                <a:spcPct val="90000"/>
              </a:lnSpc>
            </a:pPr>
            <a:r>
              <a:rPr lang="en-US" dirty="0">
                <a:cs typeface="Times" charset="0"/>
              </a:rPr>
              <a:t>Resistance to changing other priorities</a:t>
            </a:r>
          </a:p>
          <a:p>
            <a:pPr lvl="1">
              <a:lnSpc>
                <a:spcPct val="90000"/>
              </a:lnSpc>
            </a:pPr>
            <a:r>
              <a:rPr lang="en-US" dirty="0">
                <a:cs typeface="Times" charset="0"/>
              </a:rPr>
              <a:t>Professional Reasons</a:t>
            </a:r>
          </a:p>
          <a:p>
            <a:pPr lvl="1">
              <a:lnSpc>
                <a:spcPct val="90000"/>
              </a:lnSpc>
            </a:pPr>
            <a:r>
              <a:rPr lang="en-US" dirty="0">
                <a:cs typeface="Times" charset="0"/>
              </a:rPr>
              <a:t>Lack of Skill at Bringing about Change</a:t>
            </a:r>
          </a:p>
          <a:p>
            <a:pPr lvl="1">
              <a:lnSpc>
                <a:spcPct val="90000"/>
              </a:lnSpc>
            </a:pPr>
            <a:r>
              <a:rPr lang="en-US" dirty="0">
                <a:cs typeface="Times" charset="0"/>
              </a:rPr>
              <a:t>Power</a:t>
            </a:r>
          </a:p>
          <a:p>
            <a:pPr lvl="1">
              <a:lnSpc>
                <a:spcPct val="90000"/>
              </a:lnSpc>
            </a:pPr>
            <a:r>
              <a:rPr lang="en-US" dirty="0">
                <a:cs typeface="Times" charset="0"/>
              </a:rPr>
              <a:t>Economic Reasons</a:t>
            </a:r>
          </a:p>
          <a:p>
            <a:pPr lvl="1">
              <a:lnSpc>
                <a:spcPct val="90000"/>
              </a:lnSpc>
            </a:pPr>
            <a:r>
              <a:rPr lang="en-US" dirty="0">
                <a:cs typeface="Times" charset="0"/>
              </a:rPr>
              <a:t>Bureaucratic </a:t>
            </a:r>
            <a:r>
              <a:rPr lang="en-US" dirty="0" smtClean="0">
                <a:cs typeface="Times" charset="0"/>
              </a:rPr>
              <a:t>Reasons </a:t>
            </a:r>
            <a:r>
              <a:rPr lang="mr-IN" dirty="0" smtClean="0">
                <a:cs typeface="Times" charset="0"/>
              </a:rPr>
              <a:t>–</a:t>
            </a:r>
            <a:r>
              <a:rPr lang="en-US" dirty="0" smtClean="0">
                <a:cs typeface="Times" charset="0"/>
              </a:rPr>
              <a:t> defending the professional establishment</a:t>
            </a:r>
          </a:p>
          <a:p>
            <a:pPr lvl="1">
              <a:lnSpc>
                <a:spcPct val="90000"/>
              </a:lnSpc>
            </a:pPr>
            <a:r>
              <a:rPr lang="en-US" dirty="0" smtClean="0">
                <a:cs typeface="Times" charset="0"/>
              </a:rPr>
              <a:t>Donald </a:t>
            </a:r>
            <a:r>
              <a:rPr lang="en-US" dirty="0" err="1" smtClean="0">
                <a:cs typeface="Times" charset="0"/>
              </a:rPr>
              <a:t>Schon</a:t>
            </a:r>
            <a:r>
              <a:rPr lang="en-US" dirty="0" smtClean="0">
                <a:cs typeface="Times" charset="0"/>
              </a:rPr>
              <a:t> </a:t>
            </a:r>
            <a:r>
              <a:rPr lang="mr-IN" dirty="0" smtClean="0">
                <a:cs typeface="Times" charset="0"/>
              </a:rPr>
              <a:t>–</a:t>
            </a:r>
            <a:r>
              <a:rPr lang="en-US" dirty="0" smtClean="0">
                <a:cs typeface="Times" charset="0"/>
              </a:rPr>
              <a:t> Reflective Practitioner</a:t>
            </a:r>
            <a:endParaRPr lang="en-US" dirty="0">
              <a:cs typeface="Times" charset="0"/>
            </a:endParaRPr>
          </a:p>
        </p:txBody>
      </p:sp>
    </p:spTree>
    <p:extLst>
      <p:ext uri="{BB962C8B-B14F-4D97-AF65-F5344CB8AC3E}">
        <p14:creationId xmlns:p14="http://schemas.microsoft.com/office/powerpoint/2010/main" val="42885631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normAutofit/>
          </a:bodyPr>
          <a:lstStyle/>
          <a:p>
            <a:pPr algn="l"/>
            <a:r>
              <a:rPr lang="en-US" b="1" i="1" dirty="0" smtClean="0">
                <a:solidFill>
                  <a:schemeClr val="tx1"/>
                </a:solidFill>
                <a:cs typeface="Times" charset="0"/>
              </a:rPr>
              <a:t>Develop an Agenda</a:t>
            </a:r>
            <a:endParaRPr lang="en-US" dirty="0">
              <a:solidFill>
                <a:schemeClr val="tx1"/>
              </a:solidFill>
              <a:cs typeface="Times" charset="0"/>
            </a:endParaRPr>
          </a:p>
        </p:txBody>
      </p:sp>
      <p:sp>
        <p:nvSpPr>
          <p:cNvPr id="41987" name="Rectangle 3"/>
          <p:cNvSpPr>
            <a:spLocks noGrp="1" noChangeArrowheads="1"/>
          </p:cNvSpPr>
          <p:nvPr>
            <p:ph idx="1"/>
          </p:nvPr>
        </p:nvSpPr>
        <p:spPr/>
        <p:txBody>
          <a:bodyPr>
            <a:normAutofit/>
          </a:bodyPr>
          <a:lstStyle/>
          <a:p>
            <a:pPr>
              <a:spcAft>
                <a:spcPts val="600"/>
              </a:spcAft>
            </a:pPr>
            <a:r>
              <a:rPr lang="en-US" sz="2800" dirty="0">
                <a:cs typeface="Times" charset="0"/>
              </a:rPr>
              <a:t>Develop an agenda for change:  If you don</a:t>
            </a:r>
            <a:r>
              <a:rPr lang="ja-JP" altLang="en-US" sz="2800" dirty="0">
                <a:cs typeface="Times" charset="0"/>
              </a:rPr>
              <a:t>’</a:t>
            </a:r>
            <a:r>
              <a:rPr lang="en-US" sz="2800" dirty="0">
                <a:cs typeface="Times" charset="0"/>
              </a:rPr>
              <a:t>t have your own agenda, someone will force you to accept theirs.</a:t>
            </a:r>
          </a:p>
          <a:p>
            <a:pPr>
              <a:spcAft>
                <a:spcPts val="600"/>
              </a:spcAft>
            </a:pPr>
            <a:r>
              <a:rPr lang="en-US" sz="2800" dirty="0" smtClean="0">
                <a:cs typeface="Times" charset="0"/>
              </a:rPr>
              <a:t>Set the agenda or contribute to the development of one that is set by others</a:t>
            </a:r>
          </a:p>
          <a:p>
            <a:pPr>
              <a:spcAft>
                <a:spcPts val="600"/>
              </a:spcAft>
            </a:pPr>
            <a:r>
              <a:rPr lang="en-US" sz="2800" dirty="0" smtClean="0">
                <a:cs typeface="Times" charset="0"/>
              </a:rPr>
              <a:t>Have </a:t>
            </a:r>
            <a:r>
              <a:rPr lang="en-US" sz="2800" dirty="0">
                <a:cs typeface="Times" charset="0"/>
              </a:rPr>
              <a:t>a clear set of activities you want to accomplish, practices to change or legislation to be introduced.</a:t>
            </a:r>
          </a:p>
          <a:p>
            <a:pPr>
              <a:spcAft>
                <a:spcPts val="600"/>
              </a:spcAft>
            </a:pPr>
            <a:r>
              <a:rPr lang="en-US" sz="2800" dirty="0">
                <a:cs typeface="Times" charset="0"/>
              </a:rPr>
              <a:t>Define the language and direction of change.</a:t>
            </a:r>
          </a:p>
        </p:txBody>
      </p:sp>
    </p:spTree>
    <p:extLst>
      <p:ext uri="{BB962C8B-B14F-4D97-AF65-F5344CB8AC3E}">
        <p14:creationId xmlns:p14="http://schemas.microsoft.com/office/powerpoint/2010/main" val="8353851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fontScale="90000"/>
          </a:bodyPr>
          <a:lstStyle/>
          <a:p>
            <a:r>
              <a:rPr lang="en-US" dirty="0"/>
              <a:t>Understanding the Process of Change: </a:t>
            </a:r>
            <a:r>
              <a:rPr lang="en-US" i="1" dirty="0"/>
              <a:t>What Works</a:t>
            </a:r>
          </a:p>
        </p:txBody>
      </p:sp>
      <p:sp>
        <p:nvSpPr>
          <p:cNvPr id="20483" name="Rectangle 3"/>
          <p:cNvSpPr>
            <a:spLocks noGrp="1" noChangeArrowheads="1"/>
          </p:cNvSpPr>
          <p:nvPr>
            <p:ph idx="1"/>
          </p:nvPr>
        </p:nvSpPr>
        <p:spPr/>
        <p:txBody>
          <a:bodyPr>
            <a:normAutofit/>
          </a:bodyPr>
          <a:lstStyle/>
          <a:p>
            <a:r>
              <a:rPr lang="en-US" dirty="0"/>
              <a:t>A Planned Strategy</a:t>
            </a:r>
            <a:r>
              <a:rPr lang="en-US" b="1" dirty="0"/>
              <a:t> to bring about change</a:t>
            </a:r>
            <a:r>
              <a:rPr lang="en-US" dirty="0"/>
              <a:t>. </a:t>
            </a:r>
          </a:p>
          <a:p>
            <a:r>
              <a:rPr lang="en-US" dirty="0"/>
              <a:t>Conceptualizing change as the development of a long-term capacity to s</a:t>
            </a:r>
            <a:r>
              <a:rPr lang="en-US" dirty="0" smtClean="0"/>
              <a:t>upport </a:t>
            </a:r>
            <a:r>
              <a:rPr lang="en-US" dirty="0"/>
              <a:t>individuals in their </a:t>
            </a:r>
            <a:r>
              <a:rPr lang="en-US" dirty="0" smtClean="0"/>
              <a:t>own </a:t>
            </a:r>
            <a:r>
              <a:rPr lang="en-US" dirty="0"/>
              <a:t>communities </a:t>
            </a:r>
            <a:endParaRPr lang="en-US" dirty="0" smtClean="0"/>
          </a:p>
          <a:p>
            <a:pPr lvl="1"/>
            <a:r>
              <a:rPr lang="en-US" dirty="0" smtClean="0"/>
              <a:t>People with disabilities and others with similar needs</a:t>
            </a:r>
            <a:endParaRPr lang="en-US" dirty="0"/>
          </a:p>
          <a:p>
            <a:r>
              <a:rPr lang="en-US" dirty="0" smtClean="0"/>
              <a:t>Building the capacity to support people with the most intensive needs helps everyone</a:t>
            </a:r>
          </a:p>
        </p:txBody>
      </p:sp>
    </p:spTree>
    <p:extLst>
      <p:ext uri="{BB962C8B-B14F-4D97-AF65-F5344CB8AC3E}">
        <p14:creationId xmlns:p14="http://schemas.microsoft.com/office/powerpoint/2010/main" val="21806412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algn="l"/>
            <a:r>
              <a:rPr lang="en-US" dirty="0">
                <a:latin typeface="+mn-lt"/>
              </a:rPr>
              <a:t>Effective Collaboration</a:t>
            </a:r>
          </a:p>
        </p:txBody>
      </p:sp>
      <p:sp>
        <p:nvSpPr>
          <p:cNvPr id="21507" name="Rectangle 3"/>
          <p:cNvSpPr>
            <a:spLocks noGrp="1" noChangeArrowheads="1"/>
          </p:cNvSpPr>
          <p:nvPr>
            <p:ph idx="1"/>
          </p:nvPr>
        </p:nvSpPr>
        <p:spPr>
          <a:xfrm>
            <a:off x="609600" y="1417639"/>
            <a:ext cx="7772400" cy="4678362"/>
          </a:xfrm>
        </p:spPr>
        <p:txBody>
          <a:bodyPr>
            <a:normAutofit/>
          </a:bodyPr>
          <a:lstStyle/>
          <a:p>
            <a:pPr>
              <a:lnSpc>
                <a:spcPct val="90000"/>
              </a:lnSpc>
              <a:spcAft>
                <a:spcPts val="600"/>
              </a:spcAft>
            </a:pPr>
            <a:r>
              <a:rPr lang="en-US" dirty="0"/>
              <a:t>Involving people with disabilities a</a:t>
            </a:r>
            <a:r>
              <a:rPr lang="en-US" dirty="0" smtClean="0"/>
              <a:t>nd </a:t>
            </a:r>
            <a:r>
              <a:rPr lang="en-US" dirty="0"/>
              <a:t>families in discussions and a</a:t>
            </a:r>
            <a:r>
              <a:rPr lang="en-US" dirty="0" smtClean="0"/>
              <a:t>ctivities</a:t>
            </a:r>
            <a:r>
              <a:rPr lang="en-US" dirty="0"/>
              <a:t>, from the beginning</a:t>
            </a:r>
          </a:p>
          <a:p>
            <a:pPr>
              <a:lnSpc>
                <a:spcPct val="90000"/>
              </a:lnSpc>
              <a:spcAft>
                <a:spcPts val="600"/>
              </a:spcAft>
            </a:pPr>
            <a:r>
              <a:rPr lang="en-US" dirty="0"/>
              <a:t>Developing new partnerships with providers around self-determination and,</a:t>
            </a:r>
          </a:p>
          <a:p>
            <a:pPr>
              <a:lnSpc>
                <a:spcPct val="90000"/>
              </a:lnSpc>
              <a:spcAft>
                <a:spcPts val="600"/>
              </a:spcAft>
            </a:pPr>
            <a:r>
              <a:rPr lang="en-US" dirty="0" smtClean="0"/>
              <a:t>Reach across disability provider and family groups to pull together representatives and </a:t>
            </a:r>
            <a:r>
              <a:rPr lang="en-US" dirty="0"/>
              <a:t>stakeholders to </a:t>
            </a:r>
            <a:r>
              <a:rPr lang="en-US" dirty="0" smtClean="0"/>
              <a:t>work toward a common agenda.  </a:t>
            </a:r>
            <a:endParaRPr lang="en-US" dirty="0"/>
          </a:p>
          <a:p>
            <a:pPr>
              <a:lnSpc>
                <a:spcPct val="90000"/>
              </a:lnSpc>
            </a:pPr>
            <a:endParaRPr lang="en-US" dirty="0">
              <a:latin typeface="Palatino" charset="0"/>
            </a:endParaRPr>
          </a:p>
        </p:txBody>
      </p:sp>
    </p:spTree>
    <p:extLst>
      <p:ext uri="{BB962C8B-B14F-4D97-AF65-F5344CB8AC3E}">
        <p14:creationId xmlns:p14="http://schemas.microsoft.com/office/powerpoint/2010/main" val="5491275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fontScale="90000"/>
          </a:bodyPr>
          <a:lstStyle/>
          <a:p>
            <a:r>
              <a:rPr lang="en-US" b="1" dirty="0"/>
              <a:t>Select the Approach that Best Fits the Situation</a:t>
            </a:r>
          </a:p>
        </p:txBody>
      </p:sp>
      <p:sp>
        <p:nvSpPr>
          <p:cNvPr id="22531" name="Rectangle 3"/>
          <p:cNvSpPr>
            <a:spLocks noGrp="1" noChangeArrowheads="1"/>
          </p:cNvSpPr>
          <p:nvPr>
            <p:ph idx="1"/>
          </p:nvPr>
        </p:nvSpPr>
        <p:spPr>
          <a:xfrm>
            <a:off x="685800" y="1935934"/>
            <a:ext cx="7635606" cy="4114800"/>
          </a:xfrm>
        </p:spPr>
        <p:txBody>
          <a:bodyPr>
            <a:normAutofit/>
          </a:bodyPr>
          <a:lstStyle/>
          <a:p>
            <a:r>
              <a:rPr lang="en-US" dirty="0"/>
              <a:t>Implementation through system-wide </a:t>
            </a:r>
            <a:r>
              <a:rPr lang="en-US" dirty="0" smtClean="0"/>
              <a:t>initiative or reorganization</a:t>
            </a:r>
            <a:r>
              <a:rPr lang="en-US" dirty="0"/>
              <a:t/>
            </a:r>
            <a:br>
              <a:rPr lang="en-US" dirty="0"/>
            </a:br>
            <a:endParaRPr lang="en-US" sz="1600" dirty="0"/>
          </a:p>
          <a:p>
            <a:r>
              <a:rPr lang="en-US" dirty="0"/>
              <a:t>Implementation through pilot projects</a:t>
            </a:r>
          </a:p>
          <a:p>
            <a:endParaRPr lang="en-US" sz="1600" dirty="0"/>
          </a:p>
          <a:p>
            <a:r>
              <a:rPr lang="en-US" dirty="0" smtClean="0"/>
              <a:t>Making change </a:t>
            </a:r>
            <a:r>
              <a:rPr lang="en-US" i="1" dirty="0" smtClean="0"/>
              <a:t>one </a:t>
            </a:r>
            <a:r>
              <a:rPr lang="en-US" i="1" dirty="0"/>
              <a:t>person at a </a:t>
            </a:r>
            <a:r>
              <a:rPr lang="en-US" i="1" dirty="0" smtClean="0"/>
              <a:t>time, building capacity around individuals or key services</a:t>
            </a:r>
            <a:r>
              <a:rPr lang="en-US" dirty="0" smtClean="0"/>
              <a:t> </a:t>
            </a:r>
            <a:endParaRPr lang="en-US" dirty="0"/>
          </a:p>
        </p:txBody>
      </p:sp>
    </p:spTree>
    <p:extLst>
      <p:ext uri="{BB962C8B-B14F-4D97-AF65-F5344CB8AC3E}">
        <p14:creationId xmlns:p14="http://schemas.microsoft.com/office/powerpoint/2010/main" val="4746715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normAutofit fontScale="90000"/>
          </a:bodyPr>
          <a:lstStyle/>
          <a:p>
            <a:r>
              <a:rPr lang="en-US" b="1" i="1" dirty="0">
                <a:solidFill>
                  <a:schemeClr val="tx1"/>
                </a:solidFill>
                <a:cs typeface="Times" charset="0"/>
              </a:rPr>
              <a:t>Make it Work: </a:t>
            </a:r>
            <a:br>
              <a:rPr lang="en-US" b="1" i="1" dirty="0">
                <a:solidFill>
                  <a:schemeClr val="tx1"/>
                </a:solidFill>
                <a:cs typeface="Times" charset="0"/>
              </a:rPr>
            </a:br>
            <a:endParaRPr lang="en-US" dirty="0">
              <a:solidFill>
                <a:schemeClr val="tx1"/>
              </a:solidFill>
              <a:cs typeface="Times" charset="0"/>
            </a:endParaRPr>
          </a:p>
        </p:txBody>
      </p:sp>
      <p:sp>
        <p:nvSpPr>
          <p:cNvPr id="46083" name="Rectangle 3"/>
          <p:cNvSpPr>
            <a:spLocks noGrp="1" noChangeArrowheads="1"/>
          </p:cNvSpPr>
          <p:nvPr>
            <p:ph idx="1"/>
          </p:nvPr>
        </p:nvSpPr>
        <p:spPr/>
        <p:txBody>
          <a:bodyPr/>
          <a:lstStyle/>
          <a:p>
            <a:pPr>
              <a:lnSpc>
                <a:spcPct val="90000"/>
              </a:lnSpc>
            </a:pPr>
            <a:r>
              <a:rPr lang="en-US" dirty="0">
                <a:cs typeface="Times" charset="0"/>
              </a:rPr>
              <a:t>Use existing opportunities</a:t>
            </a:r>
          </a:p>
          <a:p>
            <a:pPr>
              <a:lnSpc>
                <a:spcPct val="90000"/>
              </a:lnSpc>
            </a:pPr>
            <a:r>
              <a:rPr lang="en-US" dirty="0">
                <a:cs typeface="Times" charset="0"/>
              </a:rPr>
              <a:t>Be aware of the effect of personal style and presentation</a:t>
            </a:r>
          </a:p>
          <a:p>
            <a:pPr>
              <a:lnSpc>
                <a:spcPct val="90000"/>
              </a:lnSpc>
            </a:pPr>
            <a:r>
              <a:rPr lang="en-US" dirty="0">
                <a:cs typeface="Times" charset="0"/>
              </a:rPr>
              <a:t>Winning the battle and losing the war</a:t>
            </a:r>
          </a:p>
          <a:p>
            <a:pPr>
              <a:lnSpc>
                <a:spcPct val="90000"/>
              </a:lnSpc>
            </a:pPr>
            <a:r>
              <a:rPr lang="en-US" dirty="0">
                <a:cs typeface="Times" charset="0"/>
              </a:rPr>
              <a:t>Whether to ask for permission </a:t>
            </a:r>
            <a:br>
              <a:rPr lang="en-US" dirty="0">
                <a:cs typeface="Times" charset="0"/>
              </a:rPr>
            </a:br>
            <a:r>
              <a:rPr lang="en-US" dirty="0">
                <a:cs typeface="Times" charset="0"/>
              </a:rPr>
              <a:t>or beg for forgiveness</a:t>
            </a:r>
          </a:p>
          <a:p>
            <a:pPr>
              <a:lnSpc>
                <a:spcPct val="90000"/>
              </a:lnSpc>
            </a:pPr>
            <a:r>
              <a:rPr lang="en-US" dirty="0">
                <a:cs typeface="Times" charset="0"/>
              </a:rPr>
              <a:t>Develop good personal </a:t>
            </a:r>
            <a:r>
              <a:rPr lang="en-US" dirty="0">
                <a:cs typeface="Times" charset="0"/>
              </a:rPr>
              <a:t>r</a:t>
            </a:r>
            <a:r>
              <a:rPr lang="en-US" dirty="0" smtClean="0">
                <a:cs typeface="Times" charset="0"/>
              </a:rPr>
              <a:t>elationships </a:t>
            </a:r>
            <a:r>
              <a:rPr lang="en-US" dirty="0">
                <a:cs typeface="Times" charset="0"/>
              </a:rPr>
              <a:t>with others</a:t>
            </a:r>
          </a:p>
        </p:txBody>
      </p:sp>
    </p:spTree>
    <p:extLst>
      <p:ext uri="{BB962C8B-B14F-4D97-AF65-F5344CB8AC3E}">
        <p14:creationId xmlns:p14="http://schemas.microsoft.com/office/powerpoint/2010/main" val="3191952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dirty="0">
                <a:latin typeface="+mn-lt"/>
              </a:rPr>
              <a:t>Stamp-in Change</a:t>
            </a:r>
          </a:p>
        </p:txBody>
      </p:sp>
      <p:sp>
        <p:nvSpPr>
          <p:cNvPr id="26627" name="Rectangle 3"/>
          <p:cNvSpPr>
            <a:spLocks noGrp="1" noChangeArrowheads="1"/>
          </p:cNvSpPr>
          <p:nvPr>
            <p:ph idx="1"/>
          </p:nvPr>
        </p:nvSpPr>
        <p:spPr>
          <a:xfrm>
            <a:off x="528248" y="1417638"/>
            <a:ext cx="8229600" cy="4525963"/>
          </a:xfrm>
        </p:spPr>
        <p:txBody>
          <a:bodyPr>
            <a:normAutofit fontScale="92500" lnSpcReduction="10000"/>
          </a:bodyPr>
          <a:lstStyle/>
          <a:p>
            <a:r>
              <a:rPr lang="en-US" dirty="0" smtClean="0"/>
              <a:t>Work to include principles of self-determination, family support, staff training, person-centered thinking in  </a:t>
            </a:r>
            <a:endParaRPr lang="en-US" dirty="0"/>
          </a:p>
          <a:p>
            <a:pPr lvl="1"/>
            <a:r>
              <a:rPr lang="en-US" dirty="0"/>
              <a:t>Legislation,</a:t>
            </a:r>
          </a:p>
          <a:p>
            <a:pPr lvl="1"/>
            <a:r>
              <a:rPr lang="en-US" dirty="0"/>
              <a:t>Regulations, </a:t>
            </a:r>
          </a:p>
          <a:p>
            <a:pPr lvl="1"/>
            <a:r>
              <a:rPr lang="en-US" dirty="0"/>
              <a:t>Policy, </a:t>
            </a:r>
          </a:p>
          <a:p>
            <a:pPr lvl="1"/>
            <a:r>
              <a:rPr lang="en-US" dirty="0"/>
              <a:t>Planning, and </a:t>
            </a:r>
          </a:p>
          <a:p>
            <a:pPr lvl="1"/>
            <a:r>
              <a:rPr lang="en-US" dirty="0"/>
              <a:t>System Redesign </a:t>
            </a:r>
            <a:br>
              <a:rPr lang="en-US" dirty="0"/>
            </a:br>
            <a:r>
              <a:rPr lang="en-US" dirty="0" smtClean="0"/>
              <a:t>Activities</a:t>
            </a:r>
            <a:endParaRPr lang="en-US" dirty="0"/>
          </a:p>
          <a:p>
            <a:r>
              <a:rPr lang="en-US" dirty="0" smtClean="0"/>
              <a:t>Common Purpose </a:t>
            </a:r>
            <a:r>
              <a:rPr lang="mr-IN" dirty="0" smtClean="0"/>
              <a:t>–</a:t>
            </a:r>
            <a:r>
              <a:rPr lang="en-US" dirty="0" smtClean="0"/>
              <a:t> </a:t>
            </a:r>
            <a:r>
              <a:rPr lang="en-US" dirty="0" err="1" smtClean="0"/>
              <a:t>Lisbeth</a:t>
            </a:r>
            <a:r>
              <a:rPr lang="en-US" dirty="0" smtClean="0"/>
              <a:t> </a:t>
            </a:r>
            <a:r>
              <a:rPr lang="en-US" dirty="0" err="1" smtClean="0"/>
              <a:t>Schorr</a:t>
            </a:r>
            <a:endParaRPr lang="en-US" dirty="0"/>
          </a:p>
        </p:txBody>
      </p:sp>
    </p:spTree>
    <p:extLst>
      <p:ext uri="{BB962C8B-B14F-4D97-AF65-F5344CB8AC3E}">
        <p14:creationId xmlns:p14="http://schemas.microsoft.com/office/powerpoint/2010/main" val="9652367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t>Leadership - Making it Happen</a:t>
            </a:r>
          </a:p>
        </p:txBody>
      </p:sp>
      <p:sp>
        <p:nvSpPr>
          <p:cNvPr id="17411" name="Rectangle 3"/>
          <p:cNvSpPr>
            <a:spLocks noGrp="1" noChangeArrowheads="1"/>
          </p:cNvSpPr>
          <p:nvPr>
            <p:ph type="body" sz="half" idx="1"/>
          </p:nvPr>
        </p:nvSpPr>
        <p:spPr>
          <a:xfrm>
            <a:off x="685800" y="1981200"/>
            <a:ext cx="5486400" cy="4114800"/>
          </a:xfrm>
        </p:spPr>
        <p:txBody>
          <a:bodyPr/>
          <a:lstStyle/>
          <a:p>
            <a:r>
              <a:rPr lang="en-US" dirty="0"/>
              <a:t>Room for many leaders</a:t>
            </a:r>
          </a:p>
          <a:p>
            <a:r>
              <a:rPr lang="en-US" dirty="0"/>
              <a:t>Develop strength through the involvement of others</a:t>
            </a:r>
          </a:p>
          <a:p>
            <a:r>
              <a:rPr lang="en-US" dirty="0"/>
              <a:t>Organizing</a:t>
            </a:r>
          </a:p>
          <a:p>
            <a:r>
              <a:rPr lang="en-US" dirty="0"/>
              <a:t>Mutual support</a:t>
            </a:r>
          </a:p>
          <a:p>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4267200"/>
            <a:ext cx="2446338" cy="244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1175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Consent Decree Opportunities for Family Involvement and Support</a:t>
            </a:r>
            <a:endParaRPr lang="en-US" dirty="0"/>
          </a:p>
        </p:txBody>
      </p:sp>
      <p:sp>
        <p:nvSpPr>
          <p:cNvPr id="3" name="Content Placeholder 2"/>
          <p:cNvSpPr>
            <a:spLocks noGrp="1"/>
          </p:cNvSpPr>
          <p:nvPr>
            <p:ph idx="1"/>
          </p:nvPr>
        </p:nvSpPr>
        <p:spPr>
          <a:xfrm>
            <a:off x="457200" y="2216753"/>
            <a:ext cx="8229600" cy="4525963"/>
          </a:xfrm>
        </p:spPr>
        <p:txBody>
          <a:bodyPr>
            <a:normAutofit fontScale="92500" lnSpcReduction="20000"/>
          </a:bodyPr>
          <a:lstStyle/>
          <a:p>
            <a:pPr>
              <a:spcAft>
                <a:spcPts val="600"/>
              </a:spcAft>
            </a:pPr>
            <a:r>
              <a:rPr lang="en-US" dirty="0" smtClean="0"/>
              <a:t>Family involvement in </a:t>
            </a:r>
            <a:r>
              <a:rPr lang="en-US" u="sng" dirty="0" smtClean="0"/>
              <a:t>person-centered career development planning</a:t>
            </a:r>
            <a:r>
              <a:rPr lang="en-US" dirty="0" smtClean="0"/>
              <a:t> in school, during transition and in adult services </a:t>
            </a:r>
          </a:p>
          <a:p>
            <a:pPr>
              <a:spcAft>
                <a:spcPts val="600"/>
              </a:spcAft>
            </a:pPr>
            <a:r>
              <a:rPr lang="en-US" dirty="0" smtClean="0"/>
              <a:t>Individuals and families receive </a:t>
            </a:r>
            <a:r>
              <a:rPr lang="en-US" u="sng" dirty="0" smtClean="0"/>
              <a:t>information needed to make meaningful informed choices </a:t>
            </a:r>
            <a:r>
              <a:rPr lang="en-US" dirty="0" smtClean="0"/>
              <a:t>regarding services and supports</a:t>
            </a:r>
          </a:p>
          <a:p>
            <a:pPr>
              <a:spcAft>
                <a:spcPts val="600"/>
              </a:spcAft>
            </a:pPr>
            <a:r>
              <a:rPr lang="en-US" u="sng" dirty="0" smtClean="0"/>
              <a:t>Benefits Plans </a:t>
            </a:r>
            <a:r>
              <a:rPr lang="en-US" dirty="0" smtClean="0"/>
              <a:t>detailing the impact of earned income on the person’s public benefits (IV)</a:t>
            </a:r>
          </a:p>
          <a:p>
            <a:pPr>
              <a:spcAft>
                <a:spcPts val="600"/>
              </a:spcAft>
            </a:pPr>
            <a:r>
              <a:rPr lang="en-US" dirty="0" smtClean="0"/>
              <a:t>Families have an </a:t>
            </a:r>
            <a:r>
              <a:rPr lang="en-US" u="sng" dirty="0" smtClean="0"/>
              <a:t>active role </a:t>
            </a:r>
            <a:r>
              <a:rPr lang="en-US" dirty="0" smtClean="0"/>
              <a:t>in the SIS administration process (IV)</a:t>
            </a:r>
          </a:p>
          <a:p>
            <a:endParaRPr lang="en-US" dirty="0" smtClean="0"/>
          </a:p>
          <a:p>
            <a:pPr marL="457200" lvl="1" indent="0">
              <a:buNone/>
            </a:pPr>
            <a:endParaRPr lang="en-US" dirty="0" smtClean="0"/>
          </a:p>
        </p:txBody>
      </p:sp>
      <p:sp>
        <p:nvSpPr>
          <p:cNvPr id="4" name="Rectangle 3"/>
          <p:cNvSpPr/>
          <p:nvPr/>
        </p:nvSpPr>
        <p:spPr>
          <a:xfrm>
            <a:off x="199427" y="1545916"/>
            <a:ext cx="5340577" cy="584776"/>
          </a:xfrm>
          <a:prstGeom prst="rect">
            <a:avLst/>
          </a:prstGeom>
        </p:spPr>
        <p:txBody>
          <a:bodyPr wrap="square">
            <a:spAutoFit/>
          </a:bodyPr>
          <a:lstStyle/>
          <a:p>
            <a:r>
              <a:rPr lang="en-US" sz="3200" i="1" dirty="0">
                <a:solidFill>
                  <a:prstClr val="black"/>
                </a:solidFill>
              </a:rPr>
              <a:t>Provisions </a:t>
            </a:r>
            <a:r>
              <a:rPr lang="en-US" sz="3200" i="1" dirty="0" smtClean="0">
                <a:solidFill>
                  <a:prstClr val="black"/>
                </a:solidFill>
              </a:rPr>
              <a:t>ensuring: </a:t>
            </a:r>
            <a:endParaRPr lang="en-US" i="1" dirty="0"/>
          </a:p>
        </p:txBody>
      </p:sp>
    </p:spTree>
    <p:extLst>
      <p:ext uri="{BB962C8B-B14F-4D97-AF65-F5344CB8AC3E}">
        <p14:creationId xmlns:p14="http://schemas.microsoft.com/office/powerpoint/2010/main" val="18658334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21"/>
          <p:cNvSpPr>
            <a:spLocks noChangeShapeType="1"/>
          </p:cNvSpPr>
          <p:nvPr/>
        </p:nvSpPr>
        <p:spPr bwMode="auto">
          <a:xfrm>
            <a:off x="482600" y="1371600"/>
            <a:ext cx="8661400" cy="0"/>
          </a:xfrm>
          <a:prstGeom prst="line">
            <a:avLst/>
          </a:prstGeom>
          <a:noFill/>
          <a:ln w="9525">
            <a:solidFill>
              <a:srgbClr val="CC6633"/>
            </a:solidFill>
            <a:round/>
            <a:headEnd/>
            <a:tailEnd/>
          </a:ln>
          <a:effectLst/>
        </p:spPr>
        <p:txBody>
          <a:bodyPr wrap="none" anchor="ctr"/>
          <a:lstStyle/>
          <a:p>
            <a:endParaRPr lang="en-US"/>
          </a:p>
        </p:txBody>
      </p:sp>
      <p:sp>
        <p:nvSpPr>
          <p:cNvPr id="3" name="Rectangle 2"/>
          <p:cNvSpPr/>
          <p:nvPr/>
        </p:nvSpPr>
        <p:spPr>
          <a:xfrm>
            <a:off x="2804059" y="634484"/>
            <a:ext cx="3015694" cy="523220"/>
          </a:xfrm>
          <a:prstGeom prst="rect">
            <a:avLst/>
          </a:prstGeom>
        </p:spPr>
        <p:txBody>
          <a:bodyPr wrap="none">
            <a:spAutoFit/>
          </a:bodyPr>
          <a:lstStyle/>
          <a:p>
            <a:pPr algn="r"/>
            <a:r>
              <a:rPr lang="en-US" sz="2800" b="1" dirty="0" smtClean="0">
                <a:solidFill>
                  <a:srgbClr val="000066"/>
                </a:solidFill>
              </a:rPr>
              <a:t>Sustaining </a:t>
            </a:r>
            <a:r>
              <a:rPr lang="en-US" sz="2800" b="1" dirty="0">
                <a:solidFill>
                  <a:srgbClr val="000066"/>
                </a:solidFill>
              </a:rPr>
              <a:t>Services</a:t>
            </a:r>
            <a:endParaRPr lang="en-US" sz="2800" dirty="0"/>
          </a:p>
        </p:txBody>
      </p:sp>
      <p:sp>
        <p:nvSpPr>
          <p:cNvPr id="4" name="Rectangle 3"/>
          <p:cNvSpPr/>
          <p:nvPr/>
        </p:nvSpPr>
        <p:spPr>
          <a:xfrm>
            <a:off x="2286000" y="2444471"/>
            <a:ext cx="4572000" cy="1815882"/>
          </a:xfrm>
          <a:prstGeom prst="rect">
            <a:avLst/>
          </a:prstGeom>
        </p:spPr>
        <p:txBody>
          <a:bodyPr>
            <a:spAutoFit/>
          </a:bodyPr>
          <a:lstStyle/>
          <a:p>
            <a:pPr algn="ctr"/>
            <a:r>
              <a:rPr lang="en-US" sz="2800" b="1" i="1" dirty="0">
                <a:solidFill>
                  <a:schemeClr val="accent6">
                    <a:lumMod val="50000"/>
                  </a:schemeClr>
                </a:solidFill>
              </a:rPr>
              <a:t>Families are </a:t>
            </a:r>
            <a:br>
              <a:rPr lang="en-US" sz="2800" b="1" i="1" dirty="0">
                <a:solidFill>
                  <a:schemeClr val="accent6">
                    <a:lumMod val="50000"/>
                  </a:schemeClr>
                </a:solidFill>
              </a:rPr>
            </a:br>
            <a:r>
              <a:rPr lang="en-US" sz="2800" b="1" i="1" dirty="0">
                <a:solidFill>
                  <a:schemeClr val="accent6">
                    <a:lumMod val="50000"/>
                  </a:schemeClr>
                </a:solidFill>
              </a:rPr>
              <a:t>the long term care system </a:t>
            </a:r>
            <a:br>
              <a:rPr lang="en-US" sz="2800" b="1" i="1" dirty="0">
                <a:solidFill>
                  <a:schemeClr val="accent6">
                    <a:lumMod val="50000"/>
                  </a:schemeClr>
                </a:solidFill>
              </a:rPr>
            </a:br>
            <a:r>
              <a:rPr lang="en-US" sz="2800" b="1" i="1" dirty="0">
                <a:solidFill>
                  <a:schemeClr val="accent6">
                    <a:lumMod val="50000"/>
                  </a:schemeClr>
                </a:solidFill>
              </a:rPr>
              <a:t>for people with </a:t>
            </a:r>
            <a:br>
              <a:rPr lang="en-US" sz="2800" b="1" i="1" dirty="0">
                <a:solidFill>
                  <a:schemeClr val="accent6">
                    <a:lumMod val="50000"/>
                  </a:schemeClr>
                </a:solidFill>
              </a:rPr>
            </a:br>
            <a:r>
              <a:rPr lang="en-US" sz="2800" b="1" i="1" dirty="0">
                <a:solidFill>
                  <a:schemeClr val="accent6">
                    <a:lumMod val="50000"/>
                  </a:schemeClr>
                </a:solidFill>
              </a:rPr>
              <a:t>developmental disabilities</a:t>
            </a:r>
            <a:r>
              <a:rPr lang="en-US" sz="2800" b="1" dirty="0">
                <a:solidFill>
                  <a:schemeClr val="accent6">
                    <a:lumMod val="50000"/>
                  </a:schemeClr>
                </a:solidFill>
              </a:rPr>
              <a:t>. </a:t>
            </a:r>
            <a:endParaRPr lang="en-US" sz="2800" dirty="0"/>
          </a:p>
        </p:txBody>
      </p:sp>
      <p:pic>
        <p:nvPicPr>
          <p:cNvPr id="5" name="Picture 2" descr="C:\Documents and Settings\vbradley\Local Settings\Temporary Internet Files\Content.IE5\MI7HBZ0E\MP900448491[1].jpg"/>
          <p:cNvPicPr>
            <a:picLocks noChangeAspect="1" noChangeArrowheads="1"/>
          </p:cNvPicPr>
          <p:nvPr/>
        </p:nvPicPr>
        <p:blipFill>
          <a:blip r:embed="rId2" cstate="print"/>
          <a:srcRect/>
          <a:stretch>
            <a:fillRect/>
          </a:stretch>
        </p:blipFill>
        <p:spPr bwMode="auto">
          <a:xfrm>
            <a:off x="6125294" y="4644718"/>
            <a:ext cx="2925762" cy="1951037"/>
          </a:xfrm>
          <a:prstGeom prst="rect">
            <a:avLst/>
          </a:prstGeom>
          <a:noFill/>
          <a:ln w="9525">
            <a:noFill/>
            <a:miter lim="800000"/>
            <a:headEnd/>
            <a:tailEnd/>
          </a:ln>
        </p:spPr>
      </p:pic>
    </p:spTree>
    <p:extLst>
      <p:ext uri="{BB962C8B-B14F-4D97-AF65-F5344CB8AC3E}">
        <p14:creationId xmlns:p14="http://schemas.microsoft.com/office/powerpoint/2010/main" val="340265208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a:solidFill>
            <a:schemeClr val="bg1"/>
          </a:solidFill>
        </p:spPr>
        <p:txBody>
          <a:bodyPr>
            <a:normAutofit/>
          </a:bodyPr>
          <a:lstStyle/>
          <a:p>
            <a:r>
              <a:rPr lang="en-US" sz="3200" dirty="0" smtClean="0">
                <a:latin typeface="+mn-lt"/>
              </a:rPr>
              <a:t> </a:t>
            </a:r>
            <a:r>
              <a:rPr lang="en-US" sz="4000" b="1" dirty="0" smtClean="0">
                <a:latin typeface="+mn-lt"/>
              </a:rPr>
              <a:t>Stakeholder Engagement is Critical </a:t>
            </a:r>
            <a:r>
              <a:rPr lang="mr-IN" sz="4000" b="1" dirty="0" smtClean="0">
                <a:latin typeface="+mn-lt"/>
              </a:rPr>
              <a:t>–</a:t>
            </a:r>
            <a:r>
              <a:rPr lang="en-US" sz="4000" b="1" dirty="0" smtClean="0">
                <a:latin typeface="+mn-lt"/>
              </a:rPr>
              <a:t> </a:t>
            </a:r>
            <a:endParaRPr lang="en-US" sz="4000" b="1" dirty="0">
              <a:latin typeface="+mn-lt"/>
            </a:endParaRPr>
          </a:p>
        </p:txBody>
      </p:sp>
      <p:sp>
        <p:nvSpPr>
          <p:cNvPr id="3" name="Content Placeholder 2"/>
          <p:cNvSpPr>
            <a:spLocks noGrp="1"/>
          </p:cNvSpPr>
          <p:nvPr>
            <p:ph idx="1"/>
          </p:nvPr>
        </p:nvSpPr>
        <p:spPr>
          <a:xfrm>
            <a:off x="304800" y="1186520"/>
            <a:ext cx="8839200" cy="4939643"/>
          </a:xfrm>
        </p:spPr>
        <p:txBody>
          <a:bodyPr>
            <a:normAutofit fontScale="92500" lnSpcReduction="10000"/>
          </a:bodyPr>
          <a:lstStyle/>
          <a:p>
            <a:r>
              <a:rPr lang="en-US" sz="2800" dirty="0"/>
              <a:t>A seat at the table in policy </a:t>
            </a:r>
            <a:r>
              <a:rPr lang="en-US" sz="2800" dirty="0" smtClean="0"/>
              <a:t>development – not just testimony at a forum. </a:t>
            </a:r>
            <a:endParaRPr lang="en-US" sz="2800" dirty="0"/>
          </a:p>
          <a:p>
            <a:r>
              <a:rPr lang="en-US" sz="2800" dirty="0" smtClean="0"/>
              <a:t>Ongoing participation – reviewing policies and deliberating together</a:t>
            </a:r>
          </a:p>
          <a:p>
            <a:r>
              <a:rPr lang="en-US" sz="2800" dirty="0" smtClean="0"/>
              <a:t>Make </a:t>
            </a:r>
            <a:r>
              <a:rPr lang="en-US" sz="2800" dirty="0"/>
              <a:t>materials understandable. Have families self advocates review them before they go </a:t>
            </a:r>
            <a:r>
              <a:rPr lang="en-US" sz="2800" dirty="0" smtClean="0"/>
              <a:t>out</a:t>
            </a:r>
            <a:r>
              <a:rPr lang="en-US" sz="2800" dirty="0"/>
              <a:t>.</a:t>
            </a:r>
          </a:p>
          <a:p>
            <a:r>
              <a:rPr lang="en-US" sz="2800" dirty="0" smtClean="0"/>
              <a:t>Make </a:t>
            </a:r>
            <a:r>
              <a:rPr lang="en-US" sz="2800" dirty="0"/>
              <a:t>transportation and respite available so people can </a:t>
            </a:r>
            <a:r>
              <a:rPr lang="en-US" sz="2800" dirty="0" smtClean="0"/>
              <a:t>participate</a:t>
            </a:r>
          </a:p>
          <a:p>
            <a:r>
              <a:rPr lang="en-US" sz="2800" dirty="0" smtClean="0"/>
              <a:t>Involve stakeholders in implementation – </a:t>
            </a:r>
          </a:p>
          <a:p>
            <a:pPr lvl="1"/>
            <a:r>
              <a:rPr lang="en-US" sz="1800" dirty="0" smtClean="0"/>
              <a:t>Consider </a:t>
            </a:r>
            <a:r>
              <a:rPr lang="en-US" sz="1800" dirty="0"/>
              <a:t>contracting with family and/or self advocacy groups to mentor, collect data on what is and is not working, provide </a:t>
            </a:r>
            <a:r>
              <a:rPr lang="en-US" sz="1800" dirty="0" smtClean="0"/>
              <a:t>information (</a:t>
            </a:r>
            <a:r>
              <a:rPr lang="en-US" sz="1800" dirty="0"/>
              <a:t>AZ contracts with the Parent to Parent information Center</a:t>
            </a:r>
            <a:r>
              <a:rPr lang="en-US" sz="1800" dirty="0" smtClean="0"/>
              <a:t>) </a:t>
            </a:r>
          </a:p>
          <a:p>
            <a:r>
              <a:rPr lang="en-US" sz="2800" dirty="0" smtClean="0"/>
              <a:t>Involve  stakeholders in quality oversight</a:t>
            </a:r>
          </a:p>
          <a:p>
            <a:pPr lvl="1"/>
            <a:endParaRPr lang="en-US" sz="1800" dirty="0" smtClean="0"/>
          </a:p>
          <a:p>
            <a:endParaRPr lang="en-US" sz="1800" dirty="0" smtClean="0"/>
          </a:p>
          <a:p>
            <a:endParaRPr lang="en-US" sz="1800" dirty="0"/>
          </a:p>
        </p:txBody>
      </p:sp>
      <p:sp>
        <p:nvSpPr>
          <p:cNvPr id="5" name="Slide Number Placeholder 4"/>
          <p:cNvSpPr>
            <a:spLocks noGrp="1"/>
          </p:cNvSpPr>
          <p:nvPr>
            <p:ph type="sldNum" sz="quarter" idx="12"/>
          </p:nvPr>
        </p:nvSpPr>
        <p:spPr/>
        <p:txBody>
          <a:bodyPr/>
          <a:lstStyle/>
          <a:p>
            <a:pPr>
              <a:defRPr/>
            </a:pPr>
            <a:fld id="{C757F83C-7F16-4EBD-A3CF-A01259436CEE}" type="slidenum">
              <a:rPr lang="en-US" smtClean="0"/>
              <a:pPr>
                <a:defRPr/>
              </a:pPr>
              <a:t>31</a:t>
            </a:fld>
            <a:endParaRPr lang="en-US" dirty="0"/>
          </a:p>
        </p:txBody>
      </p:sp>
      <p:pic>
        <p:nvPicPr>
          <p:cNvPr id="7" name="Picture 6" descr="cid:76779321-2EBD-468F-AFCA-F0C471CCA646"/>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6705600" y="5406346"/>
            <a:ext cx="1981200" cy="1315129"/>
          </a:xfrm>
          <a:prstGeom prst="rect">
            <a:avLst/>
          </a:prstGeom>
          <a:noFill/>
          <a:ln w="38100">
            <a:solidFill>
              <a:schemeClr val="tx1">
                <a:lumMod val="50000"/>
                <a:lumOff val="50000"/>
              </a:schemeClr>
            </a:solidFill>
          </a:ln>
          <a:effectLst>
            <a:outerShdw blurRad="63500" sx="102000" sy="102000" algn="ctr" rotWithShape="0">
              <a:prstClr val="black">
                <a:alpha val="40000"/>
              </a:prstClr>
            </a:outerShdw>
          </a:effectLst>
          <a:scene3d>
            <a:camera prst="obliqueBottomRight"/>
            <a:lightRig rig="threePt" dir="t"/>
          </a:scene3d>
        </p:spPr>
      </p:pic>
    </p:spTree>
    <p:extLst>
      <p:ext uri="{BB962C8B-B14F-4D97-AF65-F5344CB8AC3E}">
        <p14:creationId xmlns:p14="http://schemas.microsoft.com/office/powerpoint/2010/main" val="165304468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
          <p:cNvSpPr>
            <a:spLocks noGrp="1"/>
          </p:cNvSpPr>
          <p:nvPr>
            <p:ph type="title"/>
          </p:nvPr>
        </p:nvSpPr>
        <p:spPr>
          <a:xfrm>
            <a:off x="457200" y="152400"/>
            <a:ext cx="8229600" cy="1143000"/>
          </a:xfrm>
          <a:solidFill>
            <a:schemeClr val="bg1"/>
          </a:solidFill>
        </p:spPr>
        <p:txBody>
          <a:bodyPr/>
          <a:lstStyle/>
          <a:p>
            <a:r>
              <a:rPr lang="en-US" sz="3600" b="1" dirty="0" smtClean="0">
                <a:latin typeface="+mn-lt"/>
              </a:rPr>
              <a:t>What Families Say They Need to Hear</a:t>
            </a:r>
          </a:p>
        </p:txBody>
      </p:sp>
      <p:sp>
        <p:nvSpPr>
          <p:cNvPr id="9219" name="Content Placeholder 3"/>
          <p:cNvSpPr>
            <a:spLocks noGrp="1"/>
          </p:cNvSpPr>
          <p:nvPr>
            <p:ph idx="1"/>
          </p:nvPr>
        </p:nvSpPr>
        <p:spPr>
          <a:xfrm>
            <a:off x="304800" y="1295400"/>
            <a:ext cx="8686800" cy="4225925"/>
          </a:xfrm>
        </p:spPr>
        <p:txBody>
          <a:bodyPr>
            <a:noAutofit/>
          </a:bodyPr>
          <a:lstStyle/>
          <a:p>
            <a:pPr>
              <a:spcBef>
                <a:spcPts val="0"/>
              </a:spcBef>
            </a:pPr>
            <a:r>
              <a:rPr lang="en-US" sz="2400" dirty="0" smtClean="0"/>
              <a:t>Vision and Values – A clear focus on improving services and supports - a purpose beyond “coordinating care and reducing costs” </a:t>
            </a:r>
          </a:p>
          <a:p>
            <a:pPr>
              <a:spcBef>
                <a:spcPts val="0"/>
              </a:spcBef>
            </a:pPr>
            <a:endParaRPr lang="en-US" sz="1050" dirty="0" smtClean="0"/>
          </a:p>
          <a:p>
            <a:pPr>
              <a:spcBef>
                <a:spcPts val="0"/>
              </a:spcBef>
            </a:pPr>
            <a:r>
              <a:rPr lang="en-US" sz="2400" dirty="0" smtClean="0"/>
              <a:t>Commitment to key outcomes </a:t>
            </a:r>
          </a:p>
          <a:p>
            <a:pPr lvl="1">
              <a:spcBef>
                <a:spcPts val="0"/>
              </a:spcBef>
            </a:pPr>
            <a:r>
              <a:rPr lang="en-US" sz="2400" dirty="0" smtClean="0"/>
              <a:t>Support to families</a:t>
            </a:r>
          </a:p>
          <a:p>
            <a:pPr lvl="1">
              <a:spcBef>
                <a:spcPts val="0"/>
              </a:spcBef>
            </a:pPr>
            <a:r>
              <a:rPr lang="en-US" sz="2400" dirty="0" smtClean="0"/>
              <a:t>School to work transition </a:t>
            </a:r>
          </a:p>
          <a:p>
            <a:pPr lvl="1">
              <a:spcBef>
                <a:spcPts val="0"/>
              </a:spcBef>
            </a:pPr>
            <a:r>
              <a:rPr lang="en-US" sz="2400" dirty="0" smtClean="0"/>
              <a:t>Competitive employment</a:t>
            </a:r>
          </a:p>
          <a:p>
            <a:pPr lvl="1">
              <a:spcBef>
                <a:spcPts val="0"/>
              </a:spcBef>
            </a:pPr>
            <a:r>
              <a:rPr lang="en-US" sz="2400" dirty="0" smtClean="0"/>
              <a:t>Self-direction – control over services &amp; budget</a:t>
            </a:r>
          </a:p>
          <a:p>
            <a:pPr lvl="1">
              <a:spcBef>
                <a:spcPts val="0"/>
              </a:spcBef>
            </a:pPr>
            <a:r>
              <a:rPr lang="en-US" sz="2400" dirty="0" smtClean="0"/>
              <a:t>Small, innovative providers </a:t>
            </a:r>
            <a:r>
              <a:rPr lang="en-US" sz="2400" i="1" dirty="0" smtClean="0"/>
              <a:t>(run by families) </a:t>
            </a:r>
            <a:r>
              <a:rPr lang="en-US" sz="2400" dirty="0" smtClean="0"/>
              <a:t>in their community will continue</a:t>
            </a:r>
          </a:p>
          <a:p>
            <a:pPr>
              <a:spcBef>
                <a:spcPts val="0"/>
              </a:spcBef>
            </a:pPr>
            <a:endParaRPr lang="en-US" sz="1050" dirty="0" smtClean="0"/>
          </a:p>
          <a:p>
            <a:pPr>
              <a:spcBef>
                <a:spcPts val="0"/>
              </a:spcBef>
            </a:pPr>
            <a:r>
              <a:rPr lang="en-US" sz="2400" dirty="0" smtClean="0"/>
              <a:t>Commitment to collaborate with consumer and family groups &amp; associations.</a:t>
            </a:r>
          </a:p>
        </p:txBody>
      </p:sp>
      <p:sp>
        <p:nvSpPr>
          <p:cNvPr id="3" name="Slide Number Placeholder 2"/>
          <p:cNvSpPr>
            <a:spLocks noGrp="1"/>
          </p:cNvSpPr>
          <p:nvPr>
            <p:ph type="sldNum" sz="quarter" idx="12"/>
          </p:nvPr>
        </p:nvSpPr>
        <p:spPr/>
        <p:txBody>
          <a:bodyPr/>
          <a:lstStyle/>
          <a:p>
            <a:fld id="{83433110-D46B-458B-B1FB-B9C83252E85B}" type="slidenum">
              <a:rPr lang="en-US" smtClean="0"/>
              <a:t>32</a:t>
            </a:fld>
            <a:endParaRPr lang="en-US"/>
          </a:p>
        </p:txBody>
      </p:sp>
    </p:spTree>
    <p:extLst>
      <p:ext uri="{BB962C8B-B14F-4D97-AF65-F5344CB8AC3E}">
        <p14:creationId xmlns:p14="http://schemas.microsoft.com/office/powerpoint/2010/main" val="113330816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2"/>
          <p:cNvSpPr>
            <a:spLocks noGrp="1"/>
          </p:cNvSpPr>
          <p:nvPr>
            <p:ph type="title"/>
          </p:nvPr>
        </p:nvSpPr>
        <p:spPr>
          <a:solidFill>
            <a:schemeClr val="bg1"/>
          </a:solidFill>
        </p:spPr>
        <p:txBody>
          <a:bodyPr/>
          <a:lstStyle/>
          <a:p>
            <a:r>
              <a:rPr lang="en-US" sz="3400" b="1" dirty="0" smtClean="0">
                <a:latin typeface="+mn-lt"/>
              </a:rPr>
              <a:t>What’s Important to Families</a:t>
            </a:r>
          </a:p>
        </p:txBody>
      </p:sp>
      <p:sp>
        <p:nvSpPr>
          <p:cNvPr id="8195" name="Content Placeholder 3"/>
          <p:cNvSpPr>
            <a:spLocks noGrp="1"/>
          </p:cNvSpPr>
          <p:nvPr>
            <p:ph idx="1"/>
          </p:nvPr>
        </p:nvSpPr>
        <p:spPr>
          <a:xfrm>
            <a:off x="533400" y="1676400"/>
            <a:ext cx="8229600" cy="4876800"/>
          </a:xfrm>
        </p:spPr>
        <p:txBody>
          <a:bodyPr>
            <a:noAutofit/>
          </a:bodyPr>
          <a:lstStyle/>
          <a:p>
            <a:pPr>
              <a:spcAft>
                <a:spcPts val="600"/>
              </a:spcAft>
              <a:buFont typeface="Wingdings" pitchFamily="2" charset="2"/>
              <a:buChar char="Ø"/>
            </a:pPr>
            <a:r>
              <a:rPr lang="en-US" sz="2400" dirty="0" smtClean="0"/>
              <a:t>Access to </a:t>
            </a:r>
            <a:r>
              <a:rPr lang="en-US" sz="2400" dirty="0" smtClean="0"/>
              <a:t>Services</a:t>
            </a:r>
            <a:endParaRPr lang="en-US" sz="2400" dirty="0" smtClean="0"/>
          </a:p>
          <a:p>
            <a:pPr>
              <a:spcAft>
                <a:spcPts val="600"/>
              </a:spcAft>
              <a:buFont typeface="Wingdings" pitchFamily="2" charset="2"/>
              <a:buChar char="Ø"/>
            </a:pPr>
            <a:r>
              <a:rPr lang="en-US" sz="2400" dirty="0" smtClean="0"/>
              <a:t>Transitioning from school to adult life – a real job with needed supports</a:t>
            </a:r>
          </a:p>
          <a:p>
            <a:pPr>
              <a:spcAft>
                <a:spcPts val="600"/>
              </a:spcAft>
              <a:buFont typeface="Wingdings" pitchFamily="2" charset="2"/>
              <a:buChar char="Ø"/>
            </a:pPr>
            <a:r>
              <a:rPr lang="en-US" sz="2400" dirty="0" smtClean="0"/>
              <a:t>Access to family and individual directed supports that are flexible and adequately funded</a:t>
            </a:r>
          </a:p>
          <a:p>
            <a:pPr>
              <a:spcAft>
                <a:spcPts val="600"/>
              </a:spcAft>
              <a:buFont typeface="Wingdings" pitchFamily="2" charset="2"/>
              <a:buChar char="Ø"/>
            </a:pPr>
            <a:r>
              <a:rPr lang="en-US" sz="2400" dirty="0" smtClean="0"/>
              <a:t>Outcome based services – resulting in a job and a happy life with friends, family, - a valued role in the community</a:t>
            </a:r>
          </a:p>
          <a:p>
            <a:pPr>
              <a:spcAft>
                <a:spcPts val="600"/>
              </a:spcAft>
              <a:buFont typeface="Wingdings" pitchFamily="2" charset="2"/>
              <a:buChar char="Ø"/>
            </a:pPr>
            <a:r>
              <a:rPr lang="en-US" sz="2400" dirty="0" smtClean="0"/>
              <a:t>Continuity – services that will be present through the person’s </a:t>
            </a:r>
            <a:r>
              <a:rPr lang="en-US" sz="2400" dirty="0" smtClean="0"/>
              <a:t>lifespan</a:t>
            </a:r>
          </a:p>
          <a:p>
            <a:pPr>
              <a:spcAft>
                <a:spcPts val="600"/>
              </a:spcAft>
              <a:buFont typeface="Wingdings" pitchFamily="2" charset="2"/>
              <a:buChar char="Ø"/>
            </a:pPr>
            <a:r>
              <a:rPr lang="en-US" sz="2400" dirty="0" smtClean="0"/>
              <a:t>Predictability</a:t>
            </a:r>
            <a:endParaRPr lang="en-US" sz="2400" dirty="0" smtClean="0"/>
          </a:p>
        </p:txBody>
      </p:sp>
      <p:sp>
        <p:nvSpPr>
          <p:cNvPr id="3" name="Slide Number Placeholder 2"/>
          <p:cNvSpPr>
            <a:spLocks noGrp="1"/>
          </p:cNvSpPr>
          <p:nvPr>
            <p:ph type="sldNum" sz="quarter" idx="12"/>
          </p:nvPr>
        </p:nvSpPr>
        <p:spPr/>
        <p:txBody>
          <a:bodyPr/>
          <a:lstStyle/>
          <a:p>
            <a:fld id="{83433110-D46B-458B-B1FB-B9C83252E85B}" type="slidenum">
              <a:rPr lang="en-US" smtClean="0"/>
              <a:t>33</a:t>
            </a:fld>
            <a:endParaRPr lang="en-US"/>
          </a:p>
        </p:txBody>
      </p:sp>
    </p:spTree>
    <p:extLst>
      <p:ext uri="{BB962C8B-B14F-4D97-AF65-F5344CB8AC3E}">
        <p14:creationId xmlns:p14="http://schemas.microsoft.com/office/powerpoint/2010/main" val="2077406590"/>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 word about Data</a:t>
            </a:r>
            <a:endParaRPr lang="en-US" b="1" dirty="0"/>
          </a:p>
        </p:txBody>
      </p:sp>
      <p:sp>
        <p:nvSpPr>
          <p:cNvPr id="3" name="Content Placeholder 2"/>
          <p:cNvSpPr>
            <a:spLocks noGrp="1"/>
          </p:cNvSpPr>
          <p:nvPr>
            <p:ph idx="1"/>
          </p:nvPr>
        </p:nvSpPr>
        <p:spPr/>
        <p:txBody>
          <a:bodyPr>
            <a:normAutofit fontScale="92500" lnSpcReduction="10000"/>
          </a:bodyPr>
          <a:lstStyle/>
          <a:p>
            <a:r>
              <a:rPr lang="en-US" dirty="0" smtClean="0"/>
              <a:t>Get it, understand it and use it</a:t>
            </a:r>
          </a:p>
          <a:p>
            <a:r>
              <a:rPr lang="en-US" dirty="0" smtClean="0"/>
              <a:t>Washington State DD Council</a:t>
            </a:r>
          </a:p>
          <a:p>
            <a:r>
              <a:rPr lang="en-US" dirty="0" smtClean="0"/>
              <a:t>Key Sources</a:t>
            </a:r>
          </a:p>
          <a:p>
            <a:pPr lvl="1"/>
            <a:r>
              <a:rPr lang="en-US" dirty="0" smtClean="0"/>
              <a:t>NCI: System performance and individual outcomes</a:t>
            </a:r>
          </a:p>
          <a:p>
            <a:pPr lvl="1"/>
            <a:r>
              <a:rPr lang="en-US" dirty="0" err="1" smtClean="0"/>
              <a:t>StateData.org</a:t>
            </a:r>
            <a:r>
              <a:rPr lang="en-US" dirty="0" smtClean="0"/>
              <a:t> </a:t>
            </a:r>
            <a:r>
              <a:rPr lang="en-US" dirty="0" err="1" smtClean="0"/>
              <a:t>Umass</a:t>
            </a:r>
            <a:r>
              <a:rPr lang="en-US" dirty="0" smtClean="0"/>
              <a:t>/Boston: Employment and Day Services</a:t>
            </a:r>
          </a:p>
          <a:p>
            <a:pPr lvl="1"/>
            <a:r>
              <a:rPr lang="en-US" dirty="0" smtClean="0"/>
              <a:t>DD Services and Trends: University of Minnesota </a:t>
            </a:r>
            <a:r>
              <a:rPr lang="mr-IN" dirty="0" smtClean="0"/>
              <a:t>–</a:t>
            </a:r>
            <a:r>
              <a:rPr lang="en-US" dirty="0" smtClean="0"/>
              <a:t> Residential Services, Supports to Families</a:t>
            </a:r>
          </a:p>
          <a:p>
            <a:pPr lvl="1"/>
            <a:r>
              <a:rPr lang="en-US" dirty="0" smtClean="0"/>
              <a:t>State of the States: University of Colorado Coleman Institute </a:t>
            </a:r>
            <a:r>
              <a:rPr lang="mr-IN" dirty="0" smtClean="0"/>
              <a:t>–</a:t>
            </a:r>
            <a:r>
              <a:rPr lang="en-US" dirty="0" smtClean="0"/>
              <a:t> DD Services, costs and expenditures</a:t>
            </a:r>
          </a:p>
          <a:p>
            <a:pPr lvl="1"/>
            <a:endParaRPr lang="en-US" dirty="0"/>
          </a:p>
        </p:txBody>
      </p:sp>
      <p:pic>
        <p:nvPicPr>
          <p:cNvPr id="4" name="Picture 2" descr="C:\Users\cmoseley\AppData\Local\Microsoft\Windows\Temporary Internet Files\Content.IE5\U8A1O0ZP\MC900439830[1].png"/>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val="0"/>
              </a:ext>
            </a:extLst>
          </a:blip>
          <a:srcRect/>
          <a:stretch>
            <a:fillRect/>
          </a:stretch>
        </p:blipFill>
        <p:spPr bwMode="auto">
          <a:xfrm>
            <a:off x="6832477" y="949465"/>
            <a:ext cx="2194560" cy="2194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35089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Use Data: National Core Indicators: What does the Data Tell Us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NCI Surveys provide important data on the status and needs of families providing support</a:t>
            </a:r>
          </a:p>
          <a:p>
            <a:pPr lvl="0">
              <a:lnSpc>
                <a:spcPct val="110000"/>
              </a:lnSpc>
              <a:spcBef>
                <a:spcPts val="600"/>
              </a:spcBef>
              <a:spcAft>
                <a:spcPts val="600"/>
              </a:spcAft>
            </a:pPr>
            <a:r>
              <a:rPr lang="en-US" dirty="0"/>
              <a:t>The need to provide adequate crisis supports to families</a:t>
            </a:r>
          </a:p>
          <a:p>
            <a:pPr lvl="0">
              <a:lnSpc>
                <a:spcPct val="110000"/>
              </a:lnSpc>
              <a:spcBef>
                <a:spcPts val="600"/>
              </a:spcBef>
              <a:spcAft>
                <a:spcPts val="600"/>
              </a:spcAft>
            </a:pPr>
            <a:r>
              <a:rPr lang="en-US" dirty="0"/>
              <a:t>The need to find ways to provide useful information that can make a difference in their lives</a:t>
            </a:r>
          </a:p>
          <a:p>
            <a:pPr lvl="0">
              <a:lnSpc>
                <a:spcPct val="110000"/>
              </a:lnSpc>
              <a:spcBef>
                <a:spcPts val="600"/>
              </a:spcBef>
              <a:spcAft>
                <a:spcPts val="600"/>
              </a:spcAft>
            </a:pPr>
            <a:r>
              <a:rPr lang="en-US" dirty="0"/>
              <a:t>The importance of facilitating access to preventive and other forms of health care</a:t>
            </a:r>
          </a:p>
          <a:p>
            <a:pPr lvl="0">
              <a:lnSpc>
                <a:spcPct val="110000"/>
              </a:lnSpc>
              <a:spcBef>
                <a:spcPts val="600"/>
              </a:spcBef>
              <a:spcAft>
                <a:spcPts val="600"/>
              </a:spcAft>
            </a:pPr>
            <a:r>
              <a:rPr lang="en-US" dirty="0"/>
              <a:t>The significance of continued support at home for the self actualization of adults with ID/DD</a:t>
            </a:r>
          </a:p>
          <a:p>
            <a:pPr marL="0" indent="0">
              <a:buNone/>
            </a:pPr>
            <a:endParaRPr lang="en-US" dirty="0"/>
          </a:p>
        </p:txBody>
      </p:sp>
    </p:spTree>
    <p:extLst>
      <p:ext uri="{BB962C8B-B14F-4D97-AF65-F5344CB8AC3E}">
        <p14:creationId xmlns:p14="http://schemas.microsoft.com/office/powerpoint/2010/main" val="35383020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38560583"/>
              </p:ext>
            </p:extLst>
          </p:nvPr>
        </p:nvGraphicFramePr>
        <p:xfrm>
          <a:off x="457200" y="990600"/>
          <a:ext cx="8458200" cy="5389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rtlCol="0">
            <a:normAutofit fontScale="90000"/>
          </a:bodyPr>
          <a:lstStyle/>
          <a:p>
            <a:pPr fontAlgn="auto">
              <a:spcAft>
                <a:spcPts val="0"/>
              </a:spcAft>
              <a:defRPr/>
            </a:pPr>
            <a:r>
              <a:rPr lang="en-US" dirty="0" smtClean="0">
                <a:effectLst>
                  <a:outerShdw blurRad="38100" dist="38100" dir="2700000" algn="tl">
                    <a:srgbClr val="000000">
                      <a:alpha val="43137"/>
                    </a:srgbClr>
                  </a:outerShdw>
                </a:effectLst>
              </a:rPr>
              <a:t>NCI System Performance Measures 	  </a:t>
            </a:r>
            <a:r>
              <a:rPr lang="en-US" sz="4000" dirty="0" smtClean="0">
                <a:effectLst>
                  <a:outerShdw blurRad="38100" dist="38100" dir="2700000" algn="tl">
                    <a:srgbClr val="000000">
                      <a:alpha val="43137"/>
                    </a:srgbClr>
                  </a:outerShdw>
                </a:effectLst>
              </a:rPr>
              <a:t>(</a:t>
            </a:r>
            <a:r>
              <a:rPr lang="en-US" sz="4000" i="1" dirty="0" smtClean="0">
                <a:effectLst>
                  <a:outerShdw blurRad="38100" dist="38100" dir="2700000" algn="tl">
                    <a:srgbClr val="000000">
                      <a:alpha val="43137"/>
                    </a:srgbClr>
                  </a:outerShdw>
                </a:effectLst>
              </a:rPr>
              <a:t>100+)</a:t>
            </a:r>
            <a:endParaRPr lang="en-US" sz="40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53626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Crisis/Emergency	</a:t>
            </a:r>
            <a:endParaRPr lang="en-US" dirty="0"/>
          </a:p>
        </p:txBody>
      </p:sp>
      <p:sp>
        <p:nvSpPr>
          <p:cNvPr id="3" name="Content Placeholder 2"/>
          <p:cNvSpPr>
            <a:spLocks noGrp="1"/>
          </p:cNvSpPr>
          <p:nvPr>
            <p:ph idx="1"/>
          </p:nvPr>
        </p:nvSpPr>
        <p:spPr>
          <a:xfrm>
            <a:off x="228600" y="1524001"/>
            <a:ext cx="8610600" cy="4876800"/>
          </a:xfrm>
        </p:spPr>
        <p:txBody>
          <a:bodyPr>
            <a:normAutofit/>
          </a:bodyPr>
          <a:lstStyle/>
          <a:p>
            <a:pPr algn="ctr">
              <a:buNone/>
            </a:pPr>
            <a:r>
              <a:rPr lang="en-US" b="1" dirty="0" smtClean="0"/>
              <a:t>Crisis Supports Provided if Requested </a:t>
            </a:r>
            <a:r>
              <a:rPr lang="en-US" sz="2800" b="1" dirty="0" smtClean="0"/>
              <a:t>(past year)</a:t>
            </a:r>
            <a:endParaRPr lang="en-US" b="1" dirty="0"/>
          </a:p>
        </p:txBody>
      </p:sp>
      <p:graphicFrame>
        <p:nvGraphicFramePr>
          <p:cNvPr id="5" name="Chart 4"/>
          <p:cNvGraphicFramePr/>
          <p:nvPr>
            <p:extLst>
              <p:ext uri="{D42A27DB-BD31-4B8C-83A1-F6EECF244321}">
                <p14:modId xmlns:p14="http://schemas.microsoft.com/office/powerpoint/2010/main" val="632074351"/>
              </p:ext>
            </p:extLst>
          </p:nvPr>
        </p:nvGraphicFramePr>
        <p:xfrm>
          <a:off x="960474" y="2362200"/>
          <a:ext cx="7315200" cy="3733800"/>
        </p:xfrm>
        <a:graphic>
          <a:graphicData uri="http://schemas.openxmlformats.org/drawingml/2006/chart">
            <c:chart xmlns:c="http://schemas.openxmlformats.org/drawingml/2006/chart" xmlns:r="http://schemas.openxmlformats.org/officeDocument/2006/relationships" r:id="rId2"/>
          </a:graphicData>
        </a:graphic>
      </p:graphicFrame>
      <p:sp>
        <p:nvSpPr>
          <p:cNvPr id="6" name="Line Callout 2 5"/>
          <p:cNvSpPr/>
          <p:nvPr/>
        </p:nvSpPr>
        <p:spPr>
          <a:xfrm>
            <a:off x="6324600" y="2362200"/>
            <a:ext cx="1981200" cy="1066800"/>
          </a:xfrm>
          <a:prstGeom prst="borderCallout2">
            <a:avLst>
              <a:gd name="adj1" fmla="val 18750"/>
              <a:gd name="adj2" fmla="val -1893"/>
              <a:gd name="adj3" fmla="val 18750"/>
              <a:gd name="adj4" fmla="val -16667"/>
              <a:gd name="adj5" fmla="val 65657"/>
              <a:gd name="adj6" fmla="val -72964"/>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400800" y="2514600"/>
            <a:ext cx="1936897" cy="646331"/>
          </a:xfrm>
          <a:prstGeom prst="rect">
            <a:avLst/>
          </a:prstGeom>
          <a:noFill/>
        </p:spPr>
        <p:txBody>
          <a:bodyPr wrap="square" rtlCol="0">
            <a:spAutoFit/>
          </a:bodyPr>
          <a:lstStyle/>
          <a:p>
            <a:r>
              <a:rPr lang="en-US" dirty="0" smtClean="0"/>
              <a:t>55% sometimes, seldom or never</a:t>
            </a:r>
            <a:endParaRPr lang="en-US" dirty="0"/>
          </a:p>
        </p:txBody>
      </p:sp>
      <p:sp>
        <p:nvSpPr>
          <p:cNvPr id="8" name="Line Callout 2 7"/>
          <p:cNvSpPr/>
          <p:nvPr/>
        </p:nvSpPr>
        <p:spPr>
          <a:xfrm>
            <a:off x="6324600" y="5065837"/>
            <a:ext cx="2013097" cy="801563"/>
          </a:xfrm>
          <a:prstGeom prst="borderCallout2">
            <a:avLst>
              <a:gd name="adj1" fmla="val 78750"/>
              <a:gd name="adj2" fmla="val 388"/>
              <a:gd name="adj3" fmla="val 75671"/>
              <a:gd name="adj4" fmla="val -16245"/>
              <a:gd name="adj5" fmla="val 17434"/>
              <a:gd name="adj6" fmla="val -73493"/>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400801" y="5080014"/>
            <a:ext cx="2057400" cy="646331"/>
          </a:xfrm>
          <a:prstGeom prst="rect">
            <a:avLst/>
          </a:prstGeom>
          <a:noFill/>
        </p:spPr>
        <p:txBody>
          <a:bodyPr wrap="square" rtlCol="0">
            <a:spAutoFit/>
          </a:bodyPr>
          <a:lstStyle/>
          <a:p>
            <a:r>
              <a:rPr lang="en-US" dirty="0" smtClean="0"/>
              <a:t>44% sometimes, seldom or never</a:t>
            </a:r>
            <a:endParaRPr lang="en-US" dirty="0"/>
          </a:p>
        </p:txBody>
      </p:sp>
    </p:spTree>
    <p:extLst>
      <p:ext uri="{BB962C8B-B14F-4D97-AF65-F5344CB8AC3E}">
        <p14:creationId xmlns:p14="http://schemas.microsoft.com/office/powerpoint/2010/main" val="3480026432"/>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effectLst>
                  <a:outerShdw blurRad="38100" dist="38100" dir="2700000" algn="tl">
                    <a:srgbClr val="000000">
                      <a:alpha val="43137"/>
                    </a:srgbClr>
                  </a:outerShdw>
                </a:effectLst>
              </a:rPr>
              <a:t>Health Prevention by Type of Residence</a:t>
            </a:r>
            <a:endParaRPr lang="en-US" sz="4000" dirty="0">
              <a:effectLst>
                <a:outerShdw blurRad="38100" dist="38100" dir="2700000" algn="tl">
                  <a:srgbClr val="000000">
                    <a:alpha val="43137"/>
                  </a:srgbClr>
                </a:outerShdw>
              </a:effectLst>
            </a:endParaRPr>
          </a:p>
        </p:txBody>
      </p:sp>
      <p:graphicFrame>
        <p:nvGraphicFramePr>
          <p:cNvPr id="6" name="Content Placeholder 6"/>
          <p:cNvGraphicFramePr>
            <a:graphicFrameLocks noGrp="1"/>
          </p:cNvGraphicFramePr>
          <p:nvPr>
            <p:ph idx="1"/>
            <p:extLst>
              <p:ext uri="{D42A27DB-BD31-4B8C-83A1-F6EECF244321}">
                <p14:modId xmlns:p14="http://schemas.microsoft.com/office/powerpoint/2010/main" val="3638393310"/>
              </p:ext>
            </p:extLst>
          </p:nvPr>
        </p:nvGraphicFramePr>
        <p:xfrm>
          <a:off x="5334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44404275"/>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449"/>
            <a:ext cx="8229600" cy="1143000"/>
          </a:xfrm>
        </p:spPr>
        <p:txBody>
          <a:bodyPr>
            <a:normAutofit fontScale="90000"/>
          </a:bodyPr>
          <a:lstStyle/>
          <a:p>
            <a:pPr algn="l"/>
            <a:r>
              <a:rPr lang="en-US" dirty="0" smtClean="0"/>
              <a:t/>
            </a:r>
            <a:br>
              <a:rPr lang="en-US" dirty="0" smtClean="0"/>
            </a:br>
            <a:r>
              <a:rPr lang="en-US" dirty="0"/>
              <a:t/>
            </a:r>
            <a:br>
              <a:rPr lang="en-US" dirty="0"/>
            </a:br>
            <a:r>
              <a:rPr lang="en-US" dirty="0" smtClean="0"/>
              <a:t>National</a:t>
            </a:r>
            <a:br>
              <a:rPr lang="en-US" dirty="0" smtClean="0"/>
            </a:br>
            <a:r>
              <a:rPr lang="en-US" dirty="0" smtClean="0"/>
              <a:t>Core</a:t>
            </a:r>
            <a:br>
              <a:rPr lang="en-US" dirty="0" smtClean="0"/>
            </a:br>
            <a:r>
              <a:rPr lang="en-US" dirty="0" smtClean="0"/>
              <a:t>Indictors</a:t>
            </a:r>
            <a:endParaRPr lang="en-US" dirty="0"/>
          </a:p>
        </p:txBody>
      </p:sp>
      <p:grpSp>
        <p:nvGrpSpPr>
          <p:cNvPr id="4" name="Canvas 1"/>
          <p:cNvGrpSpPr/>
          <p:nvPr/>
        </p:nvGrpSpPr>
        <p:grpSpPr>
          <a:xfrm>
            <a:off x="4001556" y="274638"/>
            <a:ext cx="4685243" cy="6042326"/>
            <a:chOff x="0" y="0"/>
            <a:chExt cx="6521450" cy="7588250"/>
          </a:xfrm>
        </p:grpSpPr>
        <p:sp>
          <p:nvSpPr>
            <p:cNvPr id="5" name="Rectangle 4"/>
            <p:cNvSpPr/>
            <p:nvPr/>
          </p:nvSpPr>
          <p:spPr>
            <a:xfrm>
              <a:off x="0" y="0"/>
              <a:ext cx="6521450" cy="7588250"/>
            </a:xfrm>
            <a:prstGeom prst="rect">
              <a:avLst/>
            </a:prstGeom>
          </p:spPr>
        </p:sp>
        <p:pic>
          <p:nvPicPr>
            <p:cNvPr id="6" name="Picture 5"/>
            <p:cNvPicPr/>
            <p:nvPr/>
          </p:nvPicPr>
          <p:blipFill>
            <a:blip r:embed="rId2"/>
            <a:stretch>
              <a:fillRect/>
            </a:stretch>
          </p:blipFill>
          <p:spPr>
            <a:xfrm>
              <a:off x="0" y="0"/>
              <a:ext cx="6330950" cy="479425"/>
            </a:xfrm>
            <a:prstGeom prst="rect">
              <a:avLst/>
            </a:prstGeom>
          </p:spPr>
        </p:pic>
        <p:pic>
          <p:nvPicPr>
            <p:cNvPr id="7" name="Picture 6"/>
            <p:cNvPicPr/>
            <p:nvPr/>
          </p:nvPicPr>
          <p:blipFill>
            <a:blip r:embed="rId3"/>
            <a:stretch>
              <a:fillRect/>
            </a:stretch>
          </p:blipFill>
          <p:spPr>
            <a:xfrm>
              <a:off x="0" y="479425"/>
              <a:ext cx="1691640" cy="3368040"/>
            </a:xfrm>
            <a:prstGeom prst="rect">
              <a:avLst/>
            </a:prstGeom>
          </p:spPr>
        </p:pic>
        <p:pic>
          <p:nvPicPr>
            <p:cNvPr id="8" name="Picture 7"/>
            <p:cNvPicPr/>
            <p:nvPr/>
          </p:nvPicPr>
          <p:blipFill>
            <a:blip r:embed="rId4"/>
            <a:stretch>
              <a:fillRect/>
            </a:stretch>
          </p:blipFill>
          <p:spPr>
            <a:xfrm>
              <a:off x="1691640" y="479425"/>
              <a:ext cx="4639310" cy="1987550"/>
            </a:xfrm>
            <a:prstGeom prst="rect">
              <a:avLst/>
            </a:prstGeom>
          </p:spPr>
        </p:pic>
        <p:pic>
          <p:nvPicPr>
            <p:cNvPr id="9" name="Picture 8"/>
            <p:cNvPicPr>
              <a:picLocks noChangeAspect="1"/>
            </p:cNvPicPr>
            <p:nvPr/>
          </p:nvPicPr>
          <p:blipFill>
            <a:blip r:embed="rId5"/>
            <a:stretch>
              <a:fillRect/>
            </a:stretch>
          </p:blipFill>
          <p:spPr>
            <a:xfrm>
              <a:off x="2838867" y="2466975"/>
              <a:ext cx="2399883" cy="1673225"/>
            </a:xfrm>
            <a:prstGeom prst="rect">
              <a:avLst/>
            </a:prstGeom>
          </p:spPr>
        </p:pic>
        <p:pic>
          <p:nvPicPr>
            <p:cNvPr id="10" name="Picture 9"/>
            <p:cNvPicPr>
              <a:picLocks noChangeAspect="1"/>
            </p:cNvPicPr>
            <p:nvPr/>
          </p:nvPicPr>
          <p:blipFill>
            <a:blip r:embed="rId6"/>
            <a:stretch>
              <a:fillRect/>
            </a:stretch>
          </p:blipFill>
          <p:spPr>
            <a:xfrm>
              <a:off x="0" y="4364650"/>
              <a:ext cx="3810330" cy="3170195"/>
            </a:xfrm>
            <a:prstGeom prst="rect">
              <a:avLst/>
            </a:prstGeom>
          </p:spPr>
        </p:pic>
        <p:pic>
          <p:nvPicPr>
            <p:cNvPr id="11" name="Picture 10"/>
            <p:cNvPicPr>
              <a:picLocks noChangeAspect="1"/>
            </p:cNvPicPr>
            <p:nvPr/>
          </p:nvPicPr>
          <p:blipFill>
            <a:blip r:embed="rId7"/>
            <a:stretch>
              <a:fillRect/>
            </a:stretch>
          </p:blipFill>
          <p:spPr>
            <a:xfrm>
              <a:off x="3403600" y="6241442"/>
              <a:ext cx="3098800" cy="1346808"/>
            </a:xfrm>
            <a:prstGeom prst="rect">
              <a:avLst/>
            </a:prstGeom>
          </p:spPr>
        </p:pic>
      </p:grpSp>
      <p:sp>
        <p:nvSpPr>
          <p:cNvPr id="12" name="Rectangle 11"/>
          <p:cNvSpPr/>
          <p:nvPr/>
        </p:nvSpPr>
        <p:spPr>
          <a:xfrm>
            <a:off x="123848" y="6274439"/>
            <a:ext cx="4905561" cy="461665"/>
          </a:xfrm>
          <a:prstGeom prst="rect">
            <a:avLst/>
          </a:prstGeom>
        </p:spPr>
        <p:txBody>
          <a:bodyPr wrap="square">
            <a:spAutoFit/>
          </a:bodyPr>
          <a:lstStyle/>
          <a:p>
            <a:r>
              <a:rPr lang="en-US" sz="2400" dirty="0" err="1"/>
              <a:t>www.nationalcoreindicators.org</a:t>
            </a:r>
            <a:endParaRPr lang="en-US" sz="2400" dirty="0"/>
          </a:p>
        </p:txBody>
      </p:sp>
    </p:spTree>
    <p:extLst>
      <p:ext uri="{BB962C8B-B14F-4D97-AF65-F5344CB8AC3E}">
        <p14:creationId xmlns:p14="http://schemas.microsoft.com/office/powerpoint/2010/main" val="3072829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Consent Decree Opportunities: </a:t>
            </a:r>
            <a:r>
              <a:rPr lang="en-US" i="1" dirty="0" smtClean="0"/>
              <a:t>Additional Provisions Require</a:t>
            </a:r>
            <a:endParaRPr lang="en-US" i="1" dirty="0"/>
          </a:p>
        </p:txBody>
      </p:sp>
      <p:sp>
        <p:nvSpPr>
          <p:cNvPr id="3" name="Content Placeholder 2"/>
          <p:cNvSpPr>
            <a:spLocks noGrp="1"/>
          </p:cNvSpPr>
          <p:nvPr>
            <p:ph idx="1"/>
          </p:nvPr>
        </p:nvSpPr>
        <p:spPr>
          <a:xfrm>
            <a:off x="457200" y="1600200"/>
            <a:ext cx="8229600" cy="4758576"/>
          </a:xfrm>
        </p:spPr>
        <p:txBody>
          <a:bodyPr>
            <a:normAutofit lnSpcReduction="10000"/>
          </a:bodyPr>
          <a:lstStyle/>
          <a:p>
            <a:pPr>
              <a:spcAft>
                <a:spcPts val="600"/>
              </a:spcAft>
            </a:pPr>
            <a:r>
              <a:rPr lang="en-US" sz="2600" u="sng" dirty="0" smtClean="0"/>
              <a:t>A </a:t>
            </a:r>
            <a:r>
              <a:rPr lang="en-US" sz="2600" u="sng" dirty="0"/>
              <a:t>transition planning process </a:t>
            </a:r>
            <a:r>
              <a:rPr lang="en-US" sz="2600" dirty="0" smtClean="0"/>
              <a:t>that provides youth </a:t>
            </a:r>
            <a:r>
              <a:rPr lang="en-US" sz="2600" dirty="0"/>
              <a:t>and </a:t>
            </a:r>
            <a:r>
              <a:rPr lang="en-US" sz="2600" dirty="0" smtClean="0"/>
              <a:t>families with information and opportunities </a:t>
            </a:r>
            <a:r>
              <a:rPr lang="en-US" sz="2600" dirty="0"/>
              <a:t>to </a:t>
            </a:r>
            <a:r>
              <a:rPr lang="en-US" sz="2600" dirty="0" smtClean="0"/>
              <a:t>experience </a:t>
            </a:r>
            <a:r>
              <a:rPr lang="en-US" sz="2600" dirty="0"/>
              <a:t>Supported Employment </a:t>
            </a:r>
            <a:r>
              <a:rPr lang="en-US" sz="2600" dirty="0" smtClean="0"/>
              <a:t>and </a:t>
            </a:r>
            <a:r>
              <a:rPr lang="en-US" sz="2600" dirty="0"/>
              <a:t>trial </a:t>
            </a:r>
            <a:r>
              <a:rPr lang="en-US" sz="2600" dirty="0" smtClean="0"/>
              <a:t>work periods (VIII). </a:t>
            </a:r>
          </a:p>
          <a:p>
            <a:pPr marL="342900" lvl="1" indent="-342900">
              <a:spcAft>
                <a:spcPts val="600"/>
              </a:spcAft>
              <a:buFont typeface="Arial"/>
              <a:buChar char="•"/>
            </a:pPr>
            <a:r>
              <a:rPr lang="en-US" sz="2600" u="sng" dirty="0" smtClean="0"/>
              <a:t>An Outreach Education and Support program </a:t>
            </a:r>
            <a:r>
              <a:rPr lang="en-US" sz="2600" dirty="0" smtClean="0"/>
              <a:t>for  individuals and families to provide opportunities to learn of the benefits of integrated day services.</a:t>
            </a:r>
          </a:p>
          <a:p>
            <a:pPr>
              <a:spcAft>
                <a:spcPts val="600"/>
              </a:spcAft>
            </a:pPr>
            <a:r>
              <a:rPr lang="en-US" sz="2600" u="sng" dirty="0" smtClean="0"/>
              <a:t>The provision of support for personal networks, family-to-family and peer-to-peer programs </a:t>
            </a:r>
            <a:r>
              <a:rPr lang="en-US" sz="2600" dirty="0" smtClean="0"/>
              <a:t>to link families and individuals in segregated programs with those receiving integrated employment and day supports  </a:t>
            </a:r>
          </a:p>
          <a:p>
            <a:endParaRPr lang="en-US" dirty="0" smtClean="0"/>
          </a:p>
          <a:p>
            <a:endParaRPr lang="en-US" dirty="0"/>
          </a:p>
        </p:txBody>
      </p:sp>
    </p:spTree>
    <p:extLst>
      <p:ext uri="{BB962C8B-B14F-4D97-AF65-F5344CB8AC3E}">
        <p14:creationId xmlns:p14="http://schemas.microsoft.com/office/powerpoint/2010/main" val="3583433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chemeClr val="bg1"/>
                </a:solidFill>
              </a:rPr>
              <a:t>.</a:t>
            </a:r>
            <a:endParaRPr lang="en-US" dirty="0">
              <a:solidFill>
                <a:schemeClr val="bg1"/>
              </a:solidFill>
            </a:endParaRPr>
          </a:p>
        </p:txBody>
      </p:sp>
      <p:sp>
        <p:nvSpPr>
          <p:cNvPr id="6" name="Content Placeholder 5"/>
          <p:cNvSpPr>
            <a:spLocks noGrp="1"/>
          </p:cNvSpPr>
          <p:nvPr>
            <p:ph idx="1"/>
          </p:nvPr>
        </p:nvSpPr>
        <p:spPr/>
        <p:txBody>
          <a:bodyPr/>
          <a:lstStyle/>
          <a:p>
            <a:pPr marL="0" indent="0">
              <a:buNone/>
            </a:pPr>
            <a:r>
              <a:rPr lang="en-US" dirty="0" smtClean="0"/>
              <a:t>Funded by </a:t>
            </a:r>
          </a:p>
          <a:p>
            <a:pPr marL="0" indent="0">
              <a:buNone/>
            </a:pPr>
            <a:r>
              <a:rPr lang="en-US" dirty="0"/>
              <a:t>In </a:t>
            </a:r>
            <a:r>
              <a:rPr lang="en-US" dirty="0" smtClean="0"/>
              <a:t>collaboration with </a:t>
            </a:r>
          </a:p>
          <a:p>
            <a:pPr marL="0" indent="0">
              <a:buNone/>
            </a:pPr>
            <a:endParaRPr lang="en-US" dirty="0" smtClean="0"/>
          </a:p>
          <a:p>
            <a:pPr marL="0" indent="0">
              <a:buNone/>
            </a:pPr>
            <a:endParaRPr lang="en-US" dirty="0"/>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763758" y="476660"/>
            <a:ext cx="7761909" cy="940978"/>
          </a:xfrm>
          <a:prstGeom prst="rect">
            <a:avLst/>
          </a:prstGeom>
          <a:noFill/>
          <a:ln>
            <a:noFill/>
          </a:ln>
        </p:spPr>
      </p:pic>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3430459" y="1600200"/>
            <a:ext cx="2506837" cy="673219"/>
          </a:xfrm>
          <a:prstGeom prst="rect">
            <a:avLst/>
          </a:prstGeom>
          <a:noFill/>
          <a:ln>
            <a:noFill/>
          </a:ln>
        </p:spPr>
      </p:pic>
      <p:pic>
        <p:nvPicPr>
          <p:cNvPr id="9" name="Picture 8">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319712" y="2960140"/>
            <a:ext cx="2082866" cy="698644"/>
          </a:xfrm>
          <a:prstGeom prst="rect">
            <a:avLst/>
          </a:prstGeom>
          <a:noFill/>
          <a:ln>
            <a:noFill/>
          </a:ln>
        </p:spPr>
      </p:pic>
      <p:pic>
        <p:nvPicPr>
          <p:cNvPr id="10" name="Picture 9">
            <a:hlinkClick r:id="rId6"/>
          </p:cNvPr>
          <p:cNvPicPr/>
          <p:nvPr/>
        </p:nvPicPr>
        <p:blipFill>
          <a:blip r:embed="rId7">
            <a:extLst>
              <a:ext uri="{28A0092B-C50C-407E-A947-70E740481C1C}">
                <a14:useLocalDpi xmlns:a14="http://schemas.microsoft.com/office/drawing/2010/main" val="0"/>
              </a:ext>
            </a:extLst>
          </a:blip>
          <a:srcRect/>
          <a:stretch>
            <a:fillRect/>
          </a:stretch>
        </p:blipFill>
        <p:spPr bwMode="auto">
          <a:xfrm>
            <a:off x="3819729" y="2720058"/>
            <a:ext cx="2808693" cy="1347230"/>
          </a:xfrm>
          <a:prstGeom prst="rect">
            <a:avLst/>
          </a:prstGeom>
          <a:noFill/>
          <a:ln>
            <a:noFill/>
          </a:ln>
        </p:spPr>
      </p:pic>
      <p:pic>
        <p:nvPicPr>
          <p:cNvPr id="11" name="Picture 10">
            <a:hlinkClick r:id="rId8"/>
          </p:cNvPr>
          <p:cNvPicPr/>
          <p:nvPr/>
        </p:nvPicPr>
        <p:blipFill>
          <a:blip r:embed="rId9">
            <a:extLst>
              <a:ext uri="{28A0092B-C50C-407E-A947-70E740481C1C}">
                <a14:useLocalDpi xmlns:a14="http://schemas.microsoft.com/office/drawing/2010/main" val="0"/>
              </a:ext>
            </a:extLst>
          </a:blip>
          <a:srcRect/>
          <a:stretch>
            <a:fillRect/>
          </a:stretch>
        </p:blipFill>
        <p:spPr bwMode="auto">
          <a:xfrm>
            <a:off x="319712" y="3658784"/>
            <a:ext cx="1571919" cy="1437916"/>
          </a:xfrm>
          <a:prstGeom prst="rect">
            <a:avLst/>
          </a:prstGeom>
          <a:noFill/>
          <a:ln>
            <a:noFill/>
          </a:ln>
        </p:spPr>
      </p:pic>
      <p:pic>
        <p:nvPicPr>
          <p:cNvPr id="12" name="Picture 11">
            <a:hlinkClick r:id="rId10"/>
          </p:cNvPr>
          <p:cNvPicPr/>
          <p:nvPr/>
        </p:nvPicPr>
        <p:blipFill>
          <a:blip r:embed="rId11">
            <a:extLst>
              <a:ext uri="{28A0092B-C50C-407E-A947-70E740481C1C}">
                <a14:useLocalDpi xmlns:a14="http://schemas.microsoft.com/office/drawing/2010/main" val="0"/>
              </a:ext>
            </a:extLst>
          </a:blip>
          <a:srcRect/>
          <a:stretch>
            <a:fillRect/>
          </a:stretch>
        </p:blipFill>
        <p:spPr bwMode="auto">
          <a:xfrm>
            <a:off x="1088390" y="4759972"/>
            <a:ext cx="1906905" cy="1906905"/>
          </a:xfrm>
          <a:prstGeom prst="rect">
            <a:avLst/>
          </a:prstGeom>
          <a:noFill/>
          <a:ln>
            <a:noFill/>
          </a:ln>
        </p:spPr>
      </p:pic>
      <p:pic>
        <p:nvPicPr>
          <p:cNvPr id="13" name="Picture 12">
            <a:hlinkClick r:id="rId12"/>
          </p:cNvPr>
          <p:cNvPicPr/>
          <p:nvPr/>
        </p:nvPicPr>
        <p:blipFill>
          <a:blip r:embed="rId13">
            <a:extLst>
              <a:ext uri="{28A0092B-C50C-407E-A947-70E740481C1C}">
                <a14:useLocalDpi xmlns:a14="http://schemas.microsoft.com/office/drawing/2010/main" val="0"/>
              </a:ext>
            </a:extLst>
          </a:blip>
          <a:srcRect/>
          <a:stretch>
            <a:fillRect/>
          </a:stretch>
        </p:blipFill>
        <p:spPr bwMode="auto">
          <a:xfrm>
            <a:off x="6572693" y="2586226"/>
            <a:ext cx="2015141" cy="1293838"/>
          </a:xfrm>
          <a:prstGeom prst="rect">
            <a:avLst/>
          </a:prstGeom>
          <a:noFill/>
          <a:ln>
            <a:noFill/>
          </a:ln>
        </p:spPr>
      </p:pic>
      <p:pic>
        <p:nvPicPr>
          <p:cNvPr id="14" name="Picture 13">
            <a:hlinkClick r:id="rId14"/>
          </p:cNvPr>
          <p:cNvPicPr/>
          <p:nvPr/>
        </p:nvPicPr>
        <p:blipFill>
          <a:blip r:embed="rId15">
            <a:extLst>
              <a:ext uri="{28A0092B-C50C-407E-A947-70E740481C1C}">
                <a14:useLocalDpi xmlns:a14="http://schemas.microsoft.com/office/drawing/2010/main" val="0"/>
              </a:ext>
            </a:extLst>
          </a:blip>
          <a:srcRect/>
          <a:stretch>
            <a:fillRect/>
          </a:stretch>
        </p:blipFill>
        <p:spPr bwMode="auto">
          <a:xfrm>
            <a:off x="6354824" y="4759972"/>
            <a:ext cx="2233010" cy="1535426"/>
          </a:xfrm>
          <a:prstGeom prst="rect">
            <a:avLst/>
          </a:prstGeom>
          <a:noFill/>
          <a:ln>
            <a:noFill/>
          </a:ln>
        </p:spPr>
      </p:pic>
      <p:pic>
        <p:nvPicPr>
          <p:cNvPr id="15" name="Picture 14">
            <a:hlinkClick r:id="rId16"/>
          </p:cNvPr>
          <p:cNvPicPr/>
          <p:nvPr/>
        </p:nvPicPr>
        <p:blipFill>
          <a:blip r:embed="rId17">
            <a:extLst>
              <a:ext uri="{28A0092B-C50C-407E-A947-70E740481C1C}">
                <a14:useLocalDpi xmlns:a14="http://schemas.microsoft.com/office/drawing/2010/main" val="0"/>
              </a:ext>
            </a:extLst>
          </a:blip>
          <a:srcRect/>
          <a:stretch>
            <a:fillRect/>
          </a:stretch>
        </p:blipFill>
        <p:spPr bwMode="auto">
          <a:xfrm>
            <a:off x="3325667" y="5373806"/>
            <a:ext cx="2580354" cy="1080710"/>
          </a:xfrm>
          <a:prstGeom prst="rect">
            <a:avLst/>
          </a:prstGeom>
          <a:noFill/>
          <a:ln>
            <a:noFill/>
          </a:ln>
        </p:spPr>
      </p:pic>
      <p:pic>
        <p:nvPicPr>
          <p:cNvPr id="16" name="Picture 15">
            <a:hlinkClick r:id="rId18"/>
          </p:cNvPr>
          <p:cNvPicPr/>
          <p:nvPr/>
        </p:nvPicPr>
        <p:blipFill>
          <a:blip r:embed="rId19">
            <a:extLst>
              <a:ext uri="{28A0092B-C50C-407E-A947-70E740481C1C}">
                <a14:useLocalDpi xmlns:a14="http://schemas.microsoft.com/office/drawing/2010/main" val="0"/>
              </a:ext>
            </a:extLst>
          </a:blip>
          <a:srcRect/>
          <a:stretch>
            <a:fillRect/>
          </a:stretch>
        </p:blipFill>
        <p:spPr bwMode="auto">
          <a:xfrm>
            <a:off x="3325667" y="4093931"/>
            <a:ext cx="3302755" cy="1002769"/>
          </a:xfrm>
          <a:prstGeom prst="rect">
            <a:avLst/>
          </a:prstGeom>
          <a:noFill/>
          <a:ln>
            <a:noFill/>
          </a:ln>
        </p:spPr>
      </p:pic>
    </p:spTree>
    <p:extLst>
      <p:ext uri="{BB962C8B-B14F-4D97-AF65-F5344CB8AC3E}">
        <p14:creationId xmlns:p14="http://schemas.microsoft.com/office/powerpoint/2010/main" val="4473017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Building a Family Support </a:t>
            </a:r>
            <a:r>
              <a:rPr lang="en-US" dirty="0"/>
              <a:t>Coalition:</a:t>
            </a:r>
            <a:br>
              <a:rPr lang="en-US" dirty="0"/>
            </a:br>
            <a:r>
              <a:rPr lang="en-US" sz="2700" dirty="0"/>
              <a:t>http://</a:t>
            </a:r>
            <a:r>
              <a:rPr lang="en-US" sz="2700" dirty="0" err="1"/>
              <a:t>www.lifecoursetools.com</a:t>
            </a:r>
            <a:r>
              <a:rPr lang="en-US" sz="2700" dirty="0"/>
              <a:t>/principles/</a:t>
            </a:r>
            <a:r>
              <a:rPr lang="en-US" dirty="0" smtClean="0"/>
              <a:t/>
            </a:r>
            <a:br>
              <a:rPr lang="en-US" dirty="0" smtClean="0"/>
            </a:br>
            <a:endParaRPr lang="en-US" dirty="0"/>
          </a:p>
        </p:txBody>
      </p:sp>
      <p:sp>
        <p:nvSpPr>
          <p:cNvPr id="3" name="Text Placeholder 2"/>
          <p:cNvSpPr>
            <a:spLocks noGrp="1"/>
          </p:cNvSpPr>
          <p:nvPr>
            <p:ph type="body" sz="half" idx="1"/>
          </p:nvPr>
        </p:nvSpPr>
        <p:spPr>
          <a:xfrm>
            <a:off x="685800" y="1981200"/>
            <a:ext cx="3381654" cy="4114800"/>
          </a:xfrm>
        </p:spPr>
        <p:txBody>
          <a:bodyPr/>
          <a:lstStyle/>
          <a:p>
            <a:pPr marL="0" indent="0">
              <a:buNone/>
            </a:pPr>
            <a:endParaRPr lang="en-US" dirty="0"/>
          </a:p>
        </p:txBody>
      </p:sp>
      <p:pic>
        <p:nvPicPr>
          <p:cNvPr id="6" name="ClipArt Placeholder 5"/>
          <p:cNvPicPr>
            <a:picLocks noGrp="1"/>
          </p:cNvPicPr>
          <p:nvPr>
            <p:ph type="clipArt" sz="half" idx="2"/>
          </p:nvPr>
        </p:nvPicPr>
        <p:blipFill>
          <a:blip r:embed="rId3">
            <a:extLst>
              <a:ext uri="{28A0092B-C50C-407E-A947-70E740481C1C}">
                <a14:useLocalDpi xmlns:a14="http://schemas.microsoft.com/office/drawing/2010/main" val="0"/>
              </a:ext>
            </a:extLst>
          </a:blip>
          <a:srcRect t="8265" b="8265"/>
          <a:stretch>
            <a:fillRect/>
          </a:stretch>
        </p:blipFill>
        <p:spPr bwMode="auto">
          <a:prstGeom prst="rect">
            <a:avLst/>
          </a:prstGeom>
          <a:noFill/>
          <a:ln>
            <a:noFill/>
          </a:ln>
        </p:spPr>
      </p:pic>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685800" y="1981200"/>
            <a:ext cx="3319487" cy="4114800"/>
          </a:xfrm>
          <a:prstGeom prst="rect">
            <a:avLst/>
          </a:prstGeom>
          <a:noFill/>
          <a:ln>
            <a:noFill/>
          </a:ln>
        </p:spPr>
      </p:pic>
    </p:spTree>
    <p:extLst>
      <p:ext uri="{BB962C8B-B14F-4D97-AF65-F5344CB8AC3E}">
        <p14:creationId xmlns:p14="http://schemas.microsoft.com/office/powerpoint/2010/main" val="6671531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6" name="Rectangle 4"/>
          <p:cNvSpPr>
            <a:spLocks noGrp="1" noRot="1" noChangeArrowheads="1"/>
          </p:cNvSpPr>
          <p:nvPr>
            <p:ph type="title"/>
          </p:nvPr>
        </p:nvSpPr>
        <p:spPr/>
        <p:txBody>
          <a:bodyPr/>
          <a:lstStyle/>
          <a:p>
            <a:r>
              <a:rPr lang="en-US" i="1"/>
              <a:t>Final Thoughts</a:t>
            </a:r>
          </a:p>
        </p:txBody>
      </p:sp>
      <p:sp>
        <p:nvSpPr>
          <p:cNvPr id="79877" name="Rectangle 5"/>
          <p:cNvSpPr>
            <a:spLocks noGrp="1" noChangeArrowheads="1"/>
          </p:cNvSpPr>
          <p:nvPr>
            <p:ph sz="half" idx="1"/>
          </p:nvPr>
        </p:nvSpPr>
        <p:spPr/>
        <p:txBody>
          <a:bodyPr>
            <a:normAutofit fontScale="92500" lnSpcReduction="10000"/>
          </a:bodyPr>
          <a:lstStyle/>
          <a:p>
            <a:r>
              <a:rPr lang="en-US" sz="3200" b="1" dirty="0"/>
              <a:t>Focus on the individual</a:t>
            </a:r>
          </a:p>
          <a:p>
            <a:r>
              <a:rPr lang="en-US" sz="3200" b="1" dirty="0" smtClean="0"/>
              <a:t>Focus on the Family</a:t>
            </a:r>
          </a:p>
          <a:p>
            <a:r>
              <a:rPr lang="en-US" sz="3200" b="1" dirty="0" smtClean="0"/>
              <a:t>Focus </a:t>
            </a:r>
            <a:r>
              <a:rPr lang="en-US" sz="3200" b="1" dirty="0"/>
              <a:t>on </a:t>
            </a:r>
            <a:r>
              <a:rPr lang="en-US" sz="3200" b="1" dirty="0" smtClean="0"/>
              <a:t>the people who provide support</a:t>
            </a:r>
            <a:endParaRPr lang="en-US" sz="3200" b="1" dirty="0"/>
          </a:p>
          <a:p>
            <a:r>
              <a:rPr lang="en-US" sz="3200" b="1" dirty="0"/>
              <a:t>Build capacity</a:t>
            </a:r>
          </a:p>
          <a:p>
            <a:r>
              <a:rPr lang="en-US" sz="3200" b="1" dirty="0"/>
              <a:t>Don</a:t>
            </a:r>
            <a:r>
              <a:rPr lang="ja-JP" altLang="en-US" sz="3200" b="1" dirty="0">
                <a:latin typeface="Arial"/>
              </a:rPr>
              <a:t>’</a:t>
            </a:r>
            <a:r>
              <a:rPr lang="en-US" sz="3200" b="1" dirty="0"/>
              <a:t>t let the system get in the way</a:t>
            </a:r>
            <a:r>
              <a:rPr lang="en-US" b="1" dirty="0"/>
              <a:t> </a:t>
            </a:r>
            <a:endParaRPr lang="en-US" b="1" dirty="0" smtClean="0"/>
          </a:p>
          <a:p>
            <a:r>
              <a:rPr lang="en-US" sz="3500" b="1" i="1" dirty="0" smtClean="0"/>
              <a:t>Enjoy want you do</a:t>
            </a:r>
            <a:endParaRPr lang="en-US" sz="3500" b="1" i="1" dirty="0"/>
          </a:p>
          <a:p>
            <a:endParaRPr lang="en-US" b="1" dirty="0"/>
          </a:p>
          <a:p>
            <a:pPr>
              <a:buFont typeface="Wingdings" charset="0"/>
              <a:buNone/>
            </a:pPr>
            <a:endParaRPr lang="en-US" dirty="0"/>
          </a:p>
          <a:p>
            <a:endParaRPr lang="en-US" dirty="0"/>
          </a:p>
        </p:txBody>
      </p:sp>
      <p:sp>
        <p:nvSpPr>
          <p:cNvPr id="79892" name="Rectangle 20"/>
          <p:cNvSpPr>
            <a:spLocks noGrp="1" noChangeArrowheads="1"/>
          </p:cNvSpPr>
          <p:nvPr>
            <p:ph sz="half" idx="2"/>
          </p:nvPr>
        </p:nvSpPr>
        <p:spPr>
          <a:xfrm>
            <a:off x="4648200" y="1600200"/>
            <a:ext cx="4038600" cy="2819400"/>
          </a:xfrm>
        </p:spPr>
        <p:txBody>
          <a:bodyPr>
            <a:normAutofit fontScale="92500" lnSpcReduction="10000"/>
          </a:bodyPr>
          <a:lstStyle/>
          <a:p>
            <a:pPr algn="ctr">
              <a:buFont typeface="Wingdings" charset="0"/>
              <a:buNone/>
            </a:pPr>
            <a:r>
              <a:rPr lang="en-US" sz="4000" b="1" i="1" dirty="0"/>
              <a:t>Its about relationships not events:</a:t>
            </a:r>
            <a:r>
              <a:rPr lang="en-US" b="1" dirty="0"/>
              <a:t> </a:t>
            </a:r>
          </a:p>
          <a:p>
            <a:pPr algn="ctr">
              <a:buFont typeface="Wingdings" charset="0"/>
              <a:buNone/>
            </a:pPr>
            <a:endParaRPr lang="en-US" b="1" dirty="0"/>
          </a:p>
          <a:p>
            <a:pPr algn="ctr">
              <a:buFont typeface="Wingdings" charset="0"/>
              <a:buNone/>
            </a:pPr>
            <a:endParaRPr lang="en-US" b="1" dirty="0"/>
          </a:p>
        </p:txBody>
      </p:sp>
      <p:sp>
        <p:nvSpPr>
          <p:cNvPr id="6" name="Slide Number Placeholder 5"/>
          <p:cNvSpPr>
            <a:spLocks noGrp="1"/>
          </p:cNvSpPr>
          <p:nvPr>
            <p:ph type="sldNum" sz="quarter" idx="12"/>
          </p:nvPr>
        </p:nvSpPr>
        <p:spPr/>
        <p:txBody>
          <a:bodyPr/>
          <a:lstStyle/>
          <a:p>
            <a:fld id="{CED25CF0-0153-A44E-AFA0-F7583B5D822F}" type="slidenum">
              <a:rPr lang="en-US"/>
              <a:pPr/>
              <a:t>42</a:t>
            </a:fld>
            <a:endParaRPr lang="en-US"/>
          </a:p>
        </p:txBody>
      </p:sp>
      <p:pic>
        <p:nvPicPr>
          <p:cNvPr id="79893" name="Picture 21" descr="c:\Program Files\Microsoft Office\Clipart\standard\stddir4\pe03211_.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3733800"/>
            <a:ext cx="2835275" cy="2906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0712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Consent Decree Opportunities</a:t>
            </a:r>
            <a:endParaRPr lang="en-US" dirty="0"/>
          </a:p>
        </p:txBody>
      </p:sp>
      <p:sp>
        <p:nvSpPr>
          <p:cNvPr id="3" name="Content Placeholder 2"/>
          <p:cNvSpPr>
            <a:spLocks noGrp="1"/>
          </p:cNvSpPr>
          <p:nvPr>
            <p:ph idx="1"/>
          </p:nvPr>
        </p:nvSpPr>
        <p:spPr>
          <a:xfrm>
            <a:off x="457200" y="1600200"/>
            <a:ext cx="8229600" cy="4979431"/>
          </a:xfrm>
        </p:spPr>
        <p:txBody>
          <a:bodyPr>
            <a:normAutofit fontScale="77500" lnSpcReduction="20000"/>
          </a:bodyPr>
          <a:lstStyle/>
          <a:p>
            <a:pPr>
              <a:spcBef>
                <a:spcPts val="600"/>
              </a:spcBef>
              <a:spcAft>
                <a:spcPts val="600"/>
              </a:spcAft>
            </a:pPr>
            <a:r>
              <a:rPr lang="en-US" sz="4400" u="sng" smtClean="0"/>
              <a:t>Employment </a:t>
            </a:r>
            <a:r>
              <a:rPr lang="en-US" sz="4400" u="sng" dirty="0" smtClean="0"/>
              <a:t>First Task Force </a:t>
            </a:r>
            <a:r>
              <a:rPr lang="en-US" sz="4400" dirty="0" smtClean="0"/>
              <a:t>with parent and family representatives (among other stakeholders)</a:t>
            </a:r>
          </a:p>
          <a:p>
            <a:pPr lvl="1">
              <a:spcBef>
                <a:spcPts val="600"/>
              </a:spcBef>
              <a:spcAft>
                <a:spcPts val="600"/>
              </a:spcAft>
            </a:pPr>
            <a:r>
              <a:rPr lang="en-US" sz="3300" dirty="0" smtClean="0"/>
              <a:t>Meet with the Monitor quarterly discuss barriers to CD implementation</a:t>
            </a:r>
          </a:p>
          <a:p>
            <a:pPr lvl="1">
              <a:spcBef>
                <a:spcPts val="600"/>
              </a:spcBef>
              <a:spcAft>
                <a:spcPts val="600"/>
              </a:spcAft>
            </a:pPr>
            <a:r>
              <a:rPr lang="en-US" sz="3300" dirty="0" smtClean="0"/>
              <a:t>Meet with relevant state officials quarterly to discuss barriers to CD implementation</a:t>
            </a:r>
          </a:p>
          <a:p>
            <a:pPr lvl="1">
              <a:spcBef>
                <a:spcPts val="600"/>
              </a:spcBef>
              <a:spcAft>
                <a:spcPts val="600"/>
              </a:spcAft>
            </a:pPr>
            <a:r>
              <a:rPr lang="en-US" sz="3300" dirty="0" smtClean="0"/>
              <a:t>Produce policy recommendations</a:t>
            </a:r>
          </a:p>
          <a:p>
            <a:pPr lvl="1">
              <a:spcBef>
                <a:spcPts val="600"/>
              </a:spcBef>
              <a:spcAft>
                <a:spcPts val="600"/>
              </a:spcAft>
            </a:pPr>
            <a:r>
              <a:rPr lang="en-US" sz="3300" dirty="0"/>
              <a:t>Have an active role in providing in-reach, outreach, education, transition, and linkage to individuals in facility-based sheltered workshops, day programs, and secondary schools. </a:t>
            </a:r>
            <a:endParaRPr lang="en-US" sz="3300" dirty="0" smtClean="0"/>
          </a:p>
          <a:p>
            <a:pPr marL="0" indent="0">
              <a:buNone/>
            </a:pPr>
            <a:endParaRPr lang="en-US" dirty="0"/>
          </a:p>
        </p:txBody>
      </p:sp>
    </p:spTree>
    <p:extLst>
      <p:ext uri="{BB962C8B-B14F-4D97-AF65-F5344CB8AC3E}">
        <p14:creationId xmlns:p14="http://schemas.microsoft.com/office/powerpoint/2010/main" val="1762950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Consent Decree Provisions Require the </a:t>
            </a:r>
            <a:r>
              <a:rPr lang="en-US" i="1" smtClean="0"/>
              <a:t>State to: </a:t>
            </a:r>
            <a:endParaRPr lang="en-US" i="1" dirty="0"/>
          </a:p>
        </p:txBody>
      </p:sp>
      <p:sp>
        <p:nvSpPr>
          <p:cNvPr id="3" name="Content Placeholder 2"/>
          <p:cNvSpPr>
            <a:spLocks noGrp="1"/>
          </p:cNvSpPr>
          <p:nvPr>
            <p:ph sz="half" idx="1"/>
          </p:nvPr>
        </p:nvSpPr>
        <p:spPr/>
        <p:txBody>
          <a:bodyPr>
            <a:normAutofit fontScale="92500"/>
          </a:bodyPr>
          <a:lstStyle/>
          <a:p>
            <a:pPr>
              <a:spcBef>
                <a:spcPts val="600"/>
              </a:spcBef>
              <a:spcAft>
                <a:spcPts val="600"/>
              </a:spcAft>
            </a:pPr>
            <a:r>
              <a:rPr lang="en-US" u="sng" dirty="0" smtClean="0"/>
              <a:t>Implement incentives </a:t>
            </a:r>
            <a:r>
              <a:rPr lang="en-US" dirty="0" smtClean="0"/>
              <a:t>to encourage transition to integrated settings </a:t>
            </a:r>
            <a:r>
              <a:rPr lang="en-US" u="sng" dirty="0" smtClean="0"/>
              <a:t>through the use of public-private partnerships </a:t>
            </a:r>
            <a:r>
              <a:rPr lang="en-US" dirty="0" smtClean="0"/>
              <a:t>with persons with I/DD, family members, employers, employment providers, and community organizations.  </a:t>
            </a:r>
          </a:p>
          <a:p>
            <a:endParaRPr lang="en-US" dirty="0"/>
          </a:p>
        </p:txBody>
      </p:sp>
      <p:sp>
        <p:nvSpPr>
          <p:cNvPr id="4" name="Content Placeholder 3"/>
          <p:cNvSpPr>
            <a:spLocks noGrp="1"/>
          </p:cNvSpPr>
          <p:nvPr>
            <p:ph sz="half" idx="2"/>
          </p:nvPr>
        </p:nvSpPr>
        <p:spPr/>
        <p:txBody>
          <a:bodyPr>
            <a:normAutofit fontScale="92500"/>
          </a:bodyPr>
          <a:lstStyle/>
          <a:p>
            <a:r>
              <a:rPr lang="en-US" u="sng" dirty="0" smtClean="0"/>
              <a:t>Develop and publicize its oversight process </a:t>
            </a:r>
            <a:r>
              <a:rPr lang="en-US" dirty="0" smtClean="0"/>
              <a:t>and mechanisms for individuals with I/DD, their families, service providers, and advocates to file complaints and have their concerns addressed in a timely manner. </a:t>
            </a:r>
          </a:p>
          <a:p>
            <a:endParaRPr lang="en-US" dirty="0"/>
          </a:p>
        </p:txBody>
      </p:sp>
    </p:spTree>
    <p:extLst>
      <p:ext uri="{BB962C8B-B14F-4D97-AF65-F5344CB8AC3E}">
        <p14:creationId xmlns:p14="http://schemas.microsoft.com/office/powerpoint/2010/main" val="3586171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229600" cy="977519"/>
          </a:xfrm>
        </p:spPr>
        <p:txBody>
          <a:bodyPr>
            <a:normAutofit fontScale="90000"/>
          </a:bodyPr>
          <a:lstStyle/>
          <a:p>
            <a:r>
              <a:rPr lang="en-US" dirty="0" smtClean="0"/>
              <a:t>Consent Decree Provides Goals and Framework</a:t>
            </a:r>
            <a:endParaRPr lang="en-US" dirty="0"/>
          </a:p>
        </p:txBody>
      </p:sp>
      <p:sp>
        <p:nvSpPr>
          <p:cNvPr id="3" name="Content Placeholder 2"/>
          <p:cNvSpPr>
            <a:spLocks noGrp="1"/>
          </p:cNvSpPr>
          <p:nvPr>
            <p:ph idx="4294967295"/>
          </p:nvPr>
        </p:nvSpPr>
        <p:spPr>
          <a:xfrm>
            <a:off x="601524" y="1537462"/>
            <a:ext cx="7772400" cy="5013463"/>
          </a:xfrm>
          <a:prstGeom prst="rect">
            <a:avLst/>
          </a:prstGeom>
        </p:spPr>
        <p:txBody>
          <a:bodyPr>
            <a:normAutofit fontScale="62500" lnSpcReduction="20000"/>
          </a:bodyPr>
          <a:lstStyle/>
          <a:p>
            <a:pPr>
              <a:spcAft>
                <a:spcPts val="600"/>
              </a:spcAft>
            </a:pPr>
            <a:r>
              <a:rPr lang="en-US" dirty="0" smtClean="0"/>
              <a:t>The Consent Decree sets clear goals and expectations for the </a:t>
            </a:r>
          </a:p>
          <a:p>
            <a:pPr lvl="1">
              <a:spcAft>
                <a:spcPts val="600"/>
              </a:spcAft>
            </a:pPr>
            <a:r>
              <a:rPr lang="en-US" dirty="0" smtClean="0"/>
              <a:t>full inclusion of people with DD in society,</a:t>
            </a:r>
          </a:p>
          <a:p>
            <a:pPr lvl="1">
              <a:spcAft>
                <a:spcPts val="600"/>
              </a:spcAft>
            </a:pPr>
            <a:r>
              <a:rPr lang="en-US" dirty="0" smtClean="0"/>
              <a:t>full access to supports people with disabilities need to be employed in integrated, community jobs at competitive wages, and </a:t>
            </a:r>
          </a:p>
          <a:p>
            <a:pPr lvl="1">
              <a:spcAft>
                <a:spcPts val="600"/>
              </a:spcAft>
            </a:pPr>
            <a:r>
              <a:rPr lang="en-US" dirty="0" smtClean="0"/>
              <a:t>full access to the assistance necessary to enable people to participate in the mainstream of community life.  </a:t>
            </a:r>
          </a:p>
          <a:p>
            <a:pPr>
              <a:spcAft>
                <a:spcPts val="600"/>
              </a:spcAft>
            </a:pPr>
            <a:r>
              <a:rPr lang="en-US" dirty="0" smtClean="0"/>
              <a:t>It provides a list of actions that the state is required to take regarding the funding, the structure and the functioning of the service delivery system</a:t>
            </a:r>
          </a:p>
          <a:p>
            <a:pPr>
              <a:spcAft>
                <a:spcPts val="600"/>
              </a:spcAft>
            </a:pPr>
            <a:r>
              <a:rPr lang="en-US" dirty="0" smtClean="0"/>
              <a:t>It provides a comprehensive framework that is designed to establish enduring system change through an open and continuous dialog among: </a:t>
            </a:r>
          </a:p>
          <a:p>
            <a:pPr lvl="1">
              <a:spcAft>
                <a:spcPts val="600"/>
              </a:spcAft>
            </a:pPr>
            <a:r>
              <a:rPr lang="en-US" dirty="0" smtClean="0"/>
              <a:t>Families, people with disabilities and advocates </a:t>
            </a:r>
          </a:p>
          <a:p>
            <a:pPr lvl="1">
              <a:spcAft>
                <a:spcPts val="600"/>
              </a:spcAft>
            </a:pPr>
            <a:r>
              <a:rPr lang="en-US" dirty="0" smtClean="0"/>
              <a:t>State agency representatives </a:t>
            </a:r>
          </a:p>
          <a:p>
            <a:pPr lvl="1">
              <a:spcAft>
                <a:spcPts val="600"/>
              </a:spcAft>
            </a:pPr>
            <a:r>
              <a:rPr lang="en-US" dirty="0" smtClean="0"/>
              <a:t>Providers </a:t>
            </a:r>
          </a:p>
          <a:p>
            <a:pPr marL="0" lvl="0" indent="0">
              <a:buNone/>
            </a:pPr>
            <a:endParaRPr lang="en-US" dirty="0"/>
          </a:p>
          <a:p>
            <a:pPr marL="0" indent="0">
              <a:buNone/>
            </a:pPr>
            <a:endParaRPr lang="en-US" dirty="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6364943" y="4855829"/>
            <a:ext cx="2321857" cy="1921047"/>
          </a:xfrm>
          <a:prstGeom prst="rect">
            <a:avLst/>
          </a:prstGeom>
          <a:noFill/>
          <a:ln>
            <a:noFill/>
          </a:ln>
        </p:spPr>
      </p:pic>
      <p:sp>
        <p:nvSpPr>
          <p:cNvPr id="5" name="TextBox 4"/>
          <p:cNvSpPr txBox="1"/>
          <p:nvPr/>
        </p:nvSpPr>
        <p:spPr>
          <a:xfrm>
            <a:off x="6905641" y="4855829"/>
            <a:ext cx="1243326" cy="369332"/>
          </a:xfrm>
          <a:prstGeom prst="rect">
            <a:avLst/>
          </a:prstGeom>
          <a:noFill/>
        </p:spPr>
        <p:txBody>
          <a:bodyPr wrap="square" rtlCol="0">
            <a:spAutoFit/>
          </a:bodyPr>
          <a:lstStyle/>
          <a:p>
            <a:r>
              <a:rPr lang="en-US" dirty="0" smtClean="0"/>
              <a:t>DD System</a:t>
            </a:r>
            <a:endParaRPr lang="en-US" dirty="0"/>
          </a:p>
        </p:txBody>
      </p:sp>
    </p:spTree>
    <p:extLst>
      <p:ext uri="{BB962C8B-B14F-4D97-AF65-F5344CB8AC3E}">
        <p14:creationId xmlns:p14="http://schemas.microsoft.com/office/powerpoint/2010/main" val="261156538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i="1" dirty="0" smtClean="0"/>
              <a:t>But, </a:t>
            </a:r>
            <a:r>
              <a:rPr lang="en-US" dirty="0" smtClean="0"/>
              <a:t>it doesn’t create the coalitions to ensure needed advocacy takes place</a:t>
            </a:r>
            <a:endParaRPr lang="en-US" dirty="0"/>
          </a:p>
        </p:txBody>
      </p:sp>
      <p:sp>
        <p:nvSpPr>
          <p:cNvPr id="3" name="Content Placeholder 2"/>
          <p:cNvSpPr>
            <a:spLocks noGrp="1"/>
          </p:cNvSpPr>
          <p:nvPr>
            <p:ph idx="1"/>
          </p:nvPr>
        </p:nvSpPr>
        <p:spPr/>
        <p:txBody>
          <a:bodyPr>
            <a:normAutofit/>
          </a:bodyPr>
          <a:lstStyle/>
          <a:p>
            <a:r>
              <a:rPr lang="en-US" dirty="0" smtClean="0"/>
              <a:t>Self-advocacy for people with disabilities</a:t>
            </a:r>
          </a:p>
          <a:p>
            <a:r>
              <a:rPr lang="en-US" dirty="0" smtClean="0"/>
              <a:t>Family advocacy to support family caregivers</a:t>
            </a:r>
          </a:p>
          <a:p>
            <a:r>
              <a:rPr lang="en-US" dirty="0" smtClean="0"/>
              <a:t>Stakeholder organization to focus on key issues of quality, funding, self-determination and system support</a:t>
            </a:r>
          </a:p>
          <a:p>
            <a:r>
              <a:rPr lang="en-US" dirty="0" smtClean="0"/>
              <a:t>Provider advocacy </a:t>
            </a:r>
            <a:endParaRPr lang="en-US" dirty="0"/>
          </a:p>
        </p:txBody>
      </p:sp>
      <p:pic>
        <p:nvPicPr>
          <p:cNvPr id="4" name="Picture 2" descr="http://www.soill.org/imagemanager/images/enewsletters/kamanswe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3050" y="4127635"/>
            <a:ext cx="3333750" cy="25146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6391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0" y="304800"/>
            <a:ext cx="8458200" cy="4495800"/>
          </a:xfrm>
        </p:spPr>
        <p:txBody>
          <a:bodyPr/>
          <a:lstStyle/>
          <a:p>
            <a:r>
              <a:rPr lang="en-US" sz="3600" b="1" i="1">
                <a:solidFill>
                  <a:schemeClr val="tx1"/>
                </a:solidFill>
                <a:latin typeface="Palatino" charset="0"/>
                <a:cs typeface="Times" charset="0"/>
              </a:rPr>
              <a:t>How do you bring about change?</a:t>
            </a:r>
            <a:br>
              <a:rPr lang="en-US" sz="3600" b="1" i="1">
                <a:solidFill>
                  <a:schemeClr val="tx1"/>
                </a:solidFill>
                <a:latin typeface="Palatino" charset="0"/>
                <a:cs typeface="Times" charset="0"/>
              </a:rPr>
            </a:br>
            <a:r>
              <a:rPr lang="en-US" sz="3600" b="1" i="1">
                <a:solidFill>
                  <a:schemeClr val="tx1"/>
                </a:solidFill>
                <a:latin typeface="Palatino" charset="0"/>
                <a:cs typeface="Times" charset="0"/>
              </a:rPr>
              <a:t>How do you work with parents and others to enable them to become effective advocates for their children and themselves?</a:t>
            </a:r>
            <a:endParaRPr lang="en-US" b="1"/>
          </a:p>
        </p:txBody>
      </p:sp>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697260">
            <a:off x="6890221" y="3873078"/>
            <a:ext cx="1725613" cy="2590800"/>
          </a:xfrm>
          <a:prstGeom prst="rect">
            <a:avLst/>
          </a:prstGeom>
          <a:noFill/>
          <a:ln w="38100">
            <a:solidFill>
              <a:srgbClr val="FF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descr="http://t3.gstatic.com/images?q=tbn:ANd9GcTu2vH9YI8npDn98PH-W-CoTj6v5ybLdf7mgBXHzMjmU2N7Rzj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9029" y="3966729"/>
            <a:ext cx="2828925" cy="16192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Users\cmoseley\AppData\Local\Temp\man with a disability laughing with woman at caf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887" y="4255662"/>
            <a:ext cx="3197680" cy="212756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http://somo.org/view.image?Id=66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935021">
            <a:off x="3541469" y="5042972"/>
            <a:ext cx="2183209" cy="1449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34164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987</TotalTime>
  <Words>2126</Words>
  <Application>Microsoft Macintosh PowerPoint</Application>
  <PresentationFormat>On-screen Show (4:3)</PresentationFormat>
  <Paragraphs>274</Paragraphs>
  <Slides>42</Slides>
  <Notes>6</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Building Effective Advocacy: Thoughts and Strategies</vt:lpstr>
      <vt:lpstr>Questions </vt:lpstr>
      <vt:lpstr>Consent Decree Opportunities for Family Involvement and Support</vt:lpstr>
      <vt:lpstr>Consent Decree Opportunities: Additional Provisions Require</vt:lpstr>
      <vt:lpstr>Consent Decree Opportunities</vt:lpstr>
      <vt:lpstr>Consent Decree Provisions Require the State to: </vt:lpstr>
      <vt:lpstr>Consent Decree Provides Goals and Framework</vt:lpstr>
      <vt:lpstr>But, it doesn’t create the coalitions to ensure needed advocacy takes place</vt:lpstr>
      <vt:lpstr>How do you bring about change? How do you work with parents and others to enable them to become effective advocates for their children and themselves?</vt:lpstr>
      <vt:lpstr>Effective Coalition Building Can Begin in a Number of Ways</vt:lpstr>
      <vt:lpstr>7 Principles for Making Change: </vt:lpstr>
      <vt:lpstr>Mission Values and Goals</vt:lpstr>
      <vt:lpstr>PowerPoint Presentation</vt:lpstr>
      <vt:lpstr>The National Agenda on Supports to Families, 2011 </vt:lpstr>
      <vt:lpstr>Key Steps in establishing a family support coalition -  </vt:lpstr>
      <vt:lpstr>Values, Decisions and Evidence</vt:lpstr>
      <vt:lpstr>Understanding System Structure,  Functioning and Characteristics</vt:lpstr>
      <vt:lpstr>Know How the System is Financed</vt:lpstr>
      <vt:lpstr>Develop the Capacity to Support Education and Training</vt:lpstr>
      <vt:lpstr>Build Credibility, Know Your Facts!!</vt:lpstr>
      <vt:lpstr>Organize a Task Group</vt:lpstr>
      <vt:lpstr>Why do people resist change? </vt:lpstr>
      <vt:lpstr>Develop an Agenda</vt:lpstr>
      <vt:lpstr>Understanding the Process of Change: What Works</vt:lpstr>
      <vt:lpstr>Effective Collaboration</vt:lpstr>
      <vt:lpstr>Select the Approach that Best Fits the Situation</vt:lpstr>
      <vt:lpstr>Make it Work:  </vt:lpstr>
      <vt:lpstr>Stamp-in Change</vt:lpstr>
      <vt:lpstr>Leadership - Making it Happen</vt:lpstr>
      <vt:lpstr>PowerPoint Presentation</vt:lpstr>
      <vt:lpstr> Stakeholder Engagement is Critical – </vt:lpstr>
      <vt:lpstr>What Families Say They Need to Hear</vt:lpstr>
      <vt:lpstr>What’s Important to Families</vt:lpstr>
      <vt:lpstr>A word about Data</vt:lpstr>
      <vt:lpstr>Use Data: National Core Indicators: What does the Data Tell Us</vt:lpstr>
      <vt:lpstr>NCI System Performance Measures    (100+)</vt:lpstr>
      <vt:lpstr>Crisis/Emergency </vt:lpstr>
      <vt:lpstr>Health Prevention by Type of Residence</vt:lpstr>
      <vt:lpstr>  National Core Indictors</vt:lpstr>
      <vt:lpstr>.</vt:lpstr>
      <vt:lpstr>Building a Family Support Coalition: http://www.lifecoursetools.com/principles/ </vt:lpstr>
      <vt:lpstr>Final Thoughts</vt:lpstr>
    </vt:vector>
  </TitlesOfParts>
  <Company>CRM LLC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Effective Advocacy</dc:title>
  <dc:creator>Charles Moseley</dc:creator>
  <cp:lastModifiedBy>Charles Moseley</cp:lastModifiedBy>
  <cp:revision>210</cp:revision>
  <dcterms:created xsi:type="dcterms:W3CDTF">2016-10-13T16:05:49Z</dcterms:created>
  <dcterms:modified xsi:type="dcterms:W3CDTF">2016-10-15T11:05:42Z</dcterms:modified>
</cp:coreProperties>
</file>